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notesSlides/_rels/notesSlide2.xml.rels" ContentType="application/vnd.openxmlformats-package.relationships+xml"/>
  <Override PartName="/ppt/notesSlides/notesSlide2.xml" ContentType="application/vnd.openxmlformats-officedocument.presentationml.notesSlide+xml"/>
  <Override PartName="/ppt/slides/slide90.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79.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91.xml" ContentType="application/vnd.openxmlformats-officedocument.presentationml.slide+xml"/>
  <Override PartName="/ppt/slides/slide66.xml" ContentType="application/vnd.openxmlformats-officedocument.presentationml.slide+xml"/>
  <Override PartName="/ppt/slides/slide63.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0.xml" ContentType="application/vnd.openxmlformats-officedocument.presentationml.slide+xml"/>
  <Override PartName="/ppt/slides/slide58.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8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1.xml" ContentType="application/vnd.openxmlformats-officedocument.presentationml.slide+xml"/>
  <Override PartName="/ppt/slides/slide72.xml" ContentType="application/vnd.openxmlformats-officedocument.presentationml.slide+xml"/>
  <Override PartName="/ppt/slides/slide44.xml" ContentType="application/vnd.openxmlformats-officedocument.presentationml.slide+xml"/>
  <Override PartName="/ppt/slides/slide6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71.xml" ContentType="application/vnd.openxmlformats-officedocument.presentationml.slide+xml"/>
  <Override PartName="/ppt/slides/slide33.xml" ContentType="application/vnd.openxmlformats-officedocument.presentationml.slide+xml"/>
  <Override PartName="/ppt/slides/slide61.xml" ContentType="application/vnd.openxmlformats-officedocument.presentationml.slide+xml"/>
  <Override PartName="/ppt/slides/_rels/slide91.xml.rels" ContentType="application/vnd.openxmlformats-package.relationships+xml"/>
  <Override PartName="/ppt/slides/_rels/slide89.xml.rels" ContentType="application/vnd.openxmlformats-package.relationships+xml"/>
  <Override PartName="/ppt/slides/_rels/slide88.xml.rels" ContentType="application/vnd.openxmlformats-package.relationships+xml"/>
  <Override PartName="/ppt/slides/_rels/slide86.xml.rels" ContentType="application/vnd.openxmlformats-package.relationships+xml"/>
  <Override PartName="/ppt/slides/_rels/slide85.xml.rels" ContentType="application/vnd.openxmlformats-package.relationships+xml"/>
  <Override PartName="/ppt/slides/_rels/slide83.xml.rels" ContentType="application/vnd.openxmlformats-package.relationships+xml"/>
  <Override PartName="/ppt/slides/_rels/slide79.xml.rels" ContentType="application/vnd.openxmlformats-package.relationships+xml"/>
  <Override PartName="/ppt/slides/_rels/slide84.xml.rels" ContentType="application/vnd.openxmlformats-package.relationships+xml"/>
  <Override PartName="/ppt/slides/_rels/slide76.xml.rels" ContentType="application/vnd.openxmlformats-package.relationships+xml"/>
  <Override PartName="/ppt/slides/_rels/slide65.xml.rels" ContentType="application/vnd.openxmlformats-package.relationships+xml"/>
  <Override PartName="/ppt/slides/_rels/slide90.xml.rels" ContentType="application/vnd.openxmlformats-package.relationships+xml"/>
  <Override PartName="/ppt/slides/_rels/slide62.xml.rels" ContentType="application/vnd.openxmlformats-package.relationships+xml"/>
  <Override PartName="/ppt/slides/_rels/slide60.xml.rels" ContentType="application/vnd.openxmlformats-package.relationships+xml"/>
  <Override PartName="/ppt/slides/_rels/slide59.xml.rels" ContentType="application/vnd.openxmlformats-package.relationships+xml"/>
  <Override PartName="/ppt/slides/_rels/slide72.xml.rels" ContentType="application/vnd.openxmlformats-package.relationships+xml"/>
  <Override PartName="/ppt/slides/_rels/slide57.xml.rels" ContentType="application/vnd.openxmlformats-package.relationships+xml"/>
  <Override PartName="/ppt/slides/_rels/slide56.xml.rels" ContentType="application/vnd.openxmlformats-package.relationships+xml"/>
  <Override PartName="/ppt/slides/_rels/slide54.xml.rels" ContentType="application/vnd.openxmlformats-package.relationships+xml"/>
  <Override PartName="/ppt/slides/_rels/slide80.xml.rels" ContentType="application/vnd.openxmlformats-package.relationships+xml"/>
  <Override PartName="/ppt/slides/_rels/slide78.xml.rels" ContentType="application/vnd.openxmlformats-package.relationships+xml"/>
  <Override PartName="/ppt/slides/_rels/slide53.xml.rels" ContentType="application/vnd.openxmlformats-package.relationships+xml"/>
  <Override PartName="/ppt/slides/_rels/slide64.xml.rels" ContentType="application/vnd.openxmlformats-package.relationships+xml"/>
  <Override PartName="/ppt/slides/_rels/slide69.xml.rels" ContentType="application/vnd.openxmlformats-package.relationships+xml"/>
  <Override PartName="/ppt/slides/_rels/slide52.xml.rels" ContentType="application/vnd.openxmlformats-package.relationships+xml"/>
  <Override PartName="/ppt/slides/_rels/slide49.xml.rels" ContentType="application/vnd.openxmlformats-package.relationships+xml"/>
  <Override PartName="/ppt/slides/_rels/slide47.xml.rels" ContentType="application/vnd.openxmlformats-package.relationships+xml"/>
  <Override PartName="/ppt/slides/_rels/slide44.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70.xml.rels" ContentType="application/vnd.openxmlformats-package.relationships+xml"/>
  <Override PartName="/ppt/slides/_rels/slide36.xml.rels" ContentType="application/vnd.openxmlformats-package.relationships+xml"/>
  <Override PartName="/ppt/slides/_rels/slide50.xml.rels" ContentType="application/vnd.openxmlformats-package.relationships+xml"/>
  <Override PartName="/ppt/slides/_rels/slide38.xml.rels" ContentType="application/vnd.openxmlformats-package.relationships+xml"/>
  <Override PartName="/ppt/slides/_rels/slide75.xml.rels" ContentType="application/vnd.openxmlformats-package.relationships+xml"/>
  <Override PartName="/ppt/slides/_rels/slide35.xml.rels" ContentType="application/vnd.openxmlformats-package.relationships+xml"/>
  <Override PartName="/ppt/slides/_rels/slide68.xml.rels" ContentType="application/vnd.openxmlformats-package.relationships+xml"/>
  <Override PartName="/ppt/slides/_rels/slide32.xml.rels" ContentType="application/vnd.openxmlformats-package.relationships+xml"/>
  <Override PartName="/ppt/slides/_rels/slide51.xml.rels" ContentType="application/vnd.openxmlformats-package.relationships+xml"/>
  <Override PartName="/ppt/slides/_rels/slide29.xml.rels" ContentType="application/vnd.openxmlformats-package.relationships+xml"/>
  <Override PartName="/ppt/slides/_rels/slide31.xml.rels" ContentType="application/vnd.openxmlformats-package.relationships+xml"/>
  <Override PartName="/ppt/slides/_rels/slide61.xml.rels" ContentType="application/vnd.openxmlformats-package.relationships+xml"/>
  <Override PartName="/ppt/slides/_rels/slide24.xml.rels" ContentType="application/vnd.openxmlformats-package.relationships+xml"/>
  <Override PartName="/ppt/slides/_rels/slide28.xml.rels" ContentType="application/vnd.openxmlformats-package.relationships+xml"/>
  <Override PartName="/ppt/slides/_rels/slide23.xml.rels" ContentType="application/vnd.openxmlformats-package.relationships+xml"/>
  <Override PartName="/ppt/slides/_rels/slide26.xml.rels" ContentType="application/vnd.openxmlformats-package.relationships+xml"/>
  <Override PartName="/ppt/slides/_rels/slide87.xml.rels" ContentType="application/vnd.openxmlformats-package.relationships+xml"/>
  <Override PartName="/ppt/slides/_rels/slide48.xml.rels" ContentType="application/vnd.openxmlformats-package.relationships+xml"/>
  <Override PartName="/ppt/slides/_rels/slide21.xml.rels" ContentType="application/vnd.openxmlformats-package.relationships+xml"/>
  <Override PartName="/ppt/slides/_rels/slide46.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4.xml.rels" ContentType="application/vnd.openxmlformats-package.relationships+xml"/>
  <Override PartName="/ppt/slides/_rels/slide63.xml.rels" ContentType="application/vnd.openxmlformats-package.relationships+xml"/>
  <Override PartName="/ppt/slides/_rels/slide25.xml.rels" ContentType="application/vnd.openxmlformats-package.relationships+xml"/>
  <Override PartName="/ppt/slides/_rels/slide13.xml.rels" ContentType="application/vnd.openxmlformats-package.relationships+xml"/>
  <Override PartName="/ppt/slides/_rels/slide82.xml.rels" ContentType="application/vnd.openxmlformats-package.relationships+xml"/>
  <Override PartName="/ppt/slides/_rels/slide74.xml.rels" ContentType="application/vnd.openxmlformats-package.relationships+xml"/>
  <Override PartName="/ppt/slides/_rels/slide73.xml.rels" ContentType="application/vnd.openxmlformats-package.relationships+xml"/>
  <Override PartName="/ppt/slides/_rels/slide27.xml.rels" ContentType="application/vnd.openxmlformats-package.relationships+xml"/>
  <Override PartName="/ppt/slides/_rels/slide12.xml.rels" ContentType="application/vnd.openxmlformats-package.relationships+xml"/>
  <Override PartName="/ppt/slides/_rels/slide67.xml.rels" ContentType="application/vnd.openxmlformats-package.relationships+xml"/>
  <Override PartName="/ppt/slides/_rels/slide66.xml.rels" ContentType="application/vnd.openxmlformats-package.relationships+xml"/>
  <Override PartName="/ppt/slides/_rels/slide20.xml.rels" ContentType="application/vnd.openxmlformats-package.relationships+xml"/>
  <Override PartName="/ppt/slides/_rels/slide15.xml.rels" ContentType="application/vnd.openxmlformats-package.relationships+xml"/>
  <Override PartName="/ppt/slides/_rels/slide30.xml.rels" ContentType="application/vnd.openxmlformats-package.relationships+xml"/>
  <Override PartName="/ppt/slides/_rels/slide77.xml.rels" ContentType="application/vnd.openxmlformats-package.relationships+xml"/>
  <Override PartName="/ppt/slides/_rels/slide45.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16.xml.rels" ContentType="application/vnd.openxmlformats-package.relationships+xml"/>
  <Override PartName="/ppt/slides/_rels/slide22.xml.rels" ContentType="application/vnd.openxmlformats-package.relationships+xml"/>
  <Override PartName="/ppt/slides/_rels/slide10.xml.rels" ContentType="application/vnd.openxmlformats-package.relationships+xml"/>
  <Override PartName="/ppt/slides/_rels/slide7.xml.rels" ContentType="application/vnd.openxmlformats-package.relationships+xml"/>
  <Override PartName="/ppt/slides/_rels/slide58.xml.rels" ContentType="application/vnd.openxmlformats-package.relationships+xml"/>
  <Override PartName="/ppt/slides/_rels/slide71.xml.rels" ContentType="application/vnd.openxmlformats-package.relationships+xml"/>
  <Override PartName="/ppt/slides/_rels/slide5.xml.rels" ContentType="application/vnd.openxmlformats-package.relationships+xml"/>
  <Override PartName="/ppt/slides/_rels/slide37.xml.rels" ContentType="application/vnd.openxmlformats-package.relationships+xml"/>
  <Override PartName="/ppt/slides/_rels/slide17.xml.rels" ContentType="application/vnd.openxmlformats-package.relationships+xml"/>
  <Override PartName="/ppt/slides/_rels/slide4.xml.rels" ContentType="application/vnd.openxmlformats-package.relationships+xml"/>
  <Override PartName="/ppt/slides/_rels/slide81.xml.rels" ContentType="application/vnd.openxmlformats-package.relationships+xml"/>
  <Override PartName="/ppt/slides/_rels/slide43.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33.xml.rels" ContentType="application/vnd.openxmlformats-package.relationships+xml"/>
  <Override PartName="/ppt/slides/_rels/slide55.xml.rels" ContentType="application/vnd.openxmlformats-package.relationships+xml"/>
  <Override PartName="/ppt/slides/_rels/slide92.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1.xml.rels" ContentType="application/vnd.openxmlformats-package.relationships+xml"/>
  <Override PartName="/ppt/slides/slide32.xml" ContentType="application/vnd.openxmlformats-officedocument.presentationml.slide+xml"/>
  <Override PartName="/ppt/slides/slide59.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80.xml" ContentType="application/vnd.openxmlformats-officedocument.presentationml.slide+xml"/>
  <Override PartName="/ppt/slides/slide30.xml" ContentType="application/vnd.openxmlformats-officedocument.presentationml.slide+xml"/>
  <Override PartName="/ppt/slides/slide21.xml" ContentType="application/vnd.openxmlformats-officedocument.presentationml.slide+xml"/>
  <Override PartName="/ppt/slides/slide45.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4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52.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6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62.xml" ContentType="application/vnd.openxmlformats-officedocument.presentationml.slide+xml"/>
  <Override PartName="/ppt/slides/slide11.xml" ContentType="application/vnd.openxmlformats-officedocument.presentationml.slide+xml"/>
  <Override PartName="/ppt/slides/slide53.xml" ContentType="application/vnd.openxmlformats-officedocument.presentationml.slide+xml"/>
  <Override PartName="/ppt/slides/slide28.xml" ContentType="application/vnd.openxmlformats-officedocument.presentationml.slide+xml"/>
  <Override PartName="/ppt/slides/slide10.xml" ContentType="application/vnd.openxmlformats-officedocument.presentationml.slide+xml"/>
  <Override PartName="/ppt/slides/slide65.xml" ContentType="application/vnd.openxmlformats-officedocument.presentationml.slide+xml"/>
  <Override PartName="/ppt/slides/slide60.xml" ContentType="application/vnd.openxmlformats-officedocument.presentationml.slide+xml"/>
  <Override PartName="/ppt/slides/slide22.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3.xml" ContentType="application/vnd.openxmlformats-officedocument.presentationml.slide+xml"/>
  <Override PartName="/ppt/slides/slide34.xml" ContentType="application/vnd.openxmlformats-officedocument.presentationml.slide+xml"/>
  <Override PartName="/ppt/slides/slide7.xml" ContentType="application/vnd.openxmlformats-officedocument.presentationml.slide+xml"/>
  <Override PartName="/ppt/slides/slide92.xml" ContentType="application/vnd.openxmlformats-officedocument.presentationml.slide+xml"/>
  <Override PartName="/ppt/slides/slide89.xml" ContentType="application/vnd.openxmlformats-officedocument.presentationml.slide+xml"/>
  <Override PartName="/ppt/slides/slide24.xml" ContentType="application/vnd.openxmlformats-officedocument.presentationml.slide+xml"/>
  <Override PartName="/ppt/slides/slide78.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12.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3.xml.rels" ContentType="application/vnd.openxmlformats-package.relationships+xml"/>
  <Override PartName="/ppt/slideLayouts/_rels/slideLayout6.xml.rels" ContentType="application/vnd.openxmlformats-package.relationships+xml"/>
  <Override PartName="/ppt/slideLayouts/_rels/slideLayout2.xml.rels" ContentType="application/vnd.openxmlformats-package.relationships+xml"/>
  <Override PartName="/ppt/slideLayouts/_rels/slideLayout12.xml.rels" ContentType="application/vnd.openxmlformats-package.relationships+xml"/>
  <Override PartName="/ppt/slideLayouts/_rels/slideLayout1.xml.rels" ContentType="application/vnd.openxmlformats-package.relationships+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media/image81.gif" ContentType="image/gif"/>
  <Override PartName="/ppt/media/image80.gif" ContentType="image/gif"/>
  <Override PartName="/ppt/media/image78.gif" ContentType="image/gif"/>
  <Override PartName="/ppt/media/image77.gif" ContentType="image/gif"/>
  <Override PartName="/ppt/media/image76.gif" ContentType="image/gif"/>
  <Override PartName="/ppt/media/image75.gif" ContentType="image/gif"/>
  <Override PartName="/ppt/media/image74.gif" ContentType="image/gif"/>
  <Override PartName="/ppt/media/image73.gif" ContentType="image/gif"/>
  <Override PartName="/ppt/media/image72.jpeg" ContentType="image/jpeg"/>
  <Override PartName="/ppt/media/image71.jpeg" ContentType="image/jpeg"/>
  <Override PartName="/ppt/media/image79.gif" ContentType="image/gif"/>
  <Override PartName="/ppt/media/image69.gif" ContentType="image/gif"/>
  <Override PartName="/ppt/media/image67.gif" ContentType="image/gif"/>
  <Override PartName="/ppt/media/image65.gif" ContentType="image/gif"/>
  <Override PartName="/ppt/media/image60.jpeg" ContentType="image/jpeg"/>
  <Override PartName="/ppt/media/image59.jpeg" ContentType="image/jpeg"/>
  <Override PartName="/ppt/media/image61.gif" ContentType="image/gif"/>
  <Override PartName="/ppt/media/image58.jpeg" ContentType="image/jpeg"/>
  <Override PartName="/ppt/media/image56.jpeg" ContentType="image/jpeg"/>
  <Override PartName="/ppt/media/image54.jpeg" ContentType="image/jpeg"/>
  <Override PartName="/ppt/media/image53.jpeg" ContentType="image/jpeg"/>
  <Override PartName="/ppt/media/image49.jpeg" ContentType="image/jpeg"/>
  <Override PartName="/ppt/media/image48.gif" ContentType="image/gif"/>
  <Override PartName="/ppt/media/image46.jpeg" ContentType="image/jpeg"/>
  <Override PartName="/ppt/media/image45.jpeg" ContentType="image/jpeg"/>
  <Override PartName="/ppt/media/image44.jpeg" ContentType="image/jpeg"/>
  <Override PartName="/ppt/media/image52.jpeg" ContentType="image/jpeg"/>
  <Override PartName="/ppt/media/image39.jpeg" ContentType="image/jpeg"/>
  <Override PartName="/ppt/media/image37.jpeg" ContentType="image/jpeg"/>
  <Override PartName="/ppt/media/image62.gif" ContentType="image/gif"/>
  <Override PartName="/ppt/media/image40.jpeg" ContentType="image/jpeg"/>
  <Override PartName="/ppt/media/image36.jpeg" ContentType="image/jpeg"/>
  <Override PartName="/ppt/media/image35.jpeg" ContentType="image/jpeg"/>
  <Override PartName="/ppt/media/image33.jpeg" ContentType="image/jpeg"/>
  <Override PartName="/ppt/media/image32.jpeg" ContentType="image/jpeg"/>
  <Override PartName="/ppt/media/image68.gif" ContentType="image/gif"/>
  <Override PartName="/ppt/media/image29.jpeg" ContentType="image/jpeg"/>
  <Override PartName="/ppt/media/image27.jpeg" ContentType="image/jpeg"/>
  <Override PartName="/ppt/media/image51.jpeg" ContentType="image/jpeg"/>
  <Override PartName="/ppt/media/image34.jpeg" ContentType="image/jpeg"/>
  <Override PartName="/ppt/media/image70.gif" ContentType="image/gif"/>
  <Override PartName="/ppt/media/image26.jpeg" ContentType="image/jpeg"/>
  <Override PartName="/ppt/media/image25.jpeg" ContentType="image/jpeg"/>
  <Override PartName="/ppt/media/image42.jpeg" ContentType="image/jpeg"/>
  <Override PartName="/ppt/media/image22.jpeg" ContentType="image/jpeg"/>
  <Override PartName="/ppt/media/image23.jpeg" ContentType="image/jpeg"/>
  <Override PartName="/ppt/media/image21.jpeg" ContentType="image/jpeg"/>
  <Override PartName="/ppt/media/image28.jpeg" ContentType="image/jpeg"/>
  <Override PartName="/ppt/media/image24.jpeg" ContentType="image/jpeg"/>
  <Override PartName="/ppt/media/image19.jpeg" ContentType="image/jpeg"/>
  <Override PartName="/ppt/media/image17.jpeg" ContentType="image/jpeg"/>
  <Override PartName="/ppt/media/image16.jpeg" ContentType="image/jpeg"/>
  <Override PartName="/ppt/media/image31.jpeg" ContentType="image/jpeg"/>
  <Override PartName="/ppt/media/image64.jpeg" ContentType="image/jpeg"/>
  <Override PartName="/ppt/media/image15.jpeg" ContentType="image/jpeg"/>
  <Override PartName="/ppt/media/image13.jpeg" ContentType="image/jpeg"/>
  <Override PartName="/ppt/media/image50.jpeg" ContentType="image/jpeg"/>
  <Override PartName="/ppt/media/image12.jpeg" ContentType="image/jpeg"/>
  <Override PartName="/ppt/media/image20.jpeg" ContentType="image/jpeg"/>
  <Override PartName="/ppt/media/image30.jpeg" ContentType="image/jpeg"/>
  <Override PartName="/ppt/media/image11.jpeg" ContentType="image/jpeg"/>
  <Override PartName="/ppt/media/image10.jpeg" ContentType="image/jpeg"/>
  <Override PartName="/ppt/media/image8.jpeg" ContentType="image/jpeg"/>
  <Override PartName="/ppt/media/image7.jpeg" ContentType="image/jpeg"/>
  <Override PartName="/ppt/media/image41.jpeg" ContentType="image/jpeg"/>
  <Override PartName="/ppt/media/image9.jpeg" ContentType="image/jpeg"/>
  <Override PartName="/ppt/media/image43.jpeg" ContentType="image/jpeg"/>
  <Override PartName="/ppt/media/image66.gif" ContentType="image/gif"/>
  <Override PartName="/ppt/media/image18.jpeg" ContentType="image/jpeg"/>
  <Override PartName="/ppt/media/image6.jpeg" ContentType="image/jpeg"/>
  <Override PartName="/ppt/media/image55.gif" ContentType="image/gif"/>
  <Override PartName="/ppt/media/image38.jpeg" ContentType="image/jpeg"/>
  <Override PartName="/ppt/media/image4.jpeg" ContentType="image/jpeg"/>
  <Override PartName="/ppt/media/image5.jpeg" ContentType="image/jpeg"/>
  <Override PartName="/ppt/media/image3.jpeg" ContentType="image/jpeg"/>
  <Override PartName="/ppt/media/image2.png" ContentType="image/png"/>
  <Override PartName="/ppt/media/image14.jpeg" ContentType="image/jpeg"/>
  <Override PartName="/ppt/media/image63.jpeg" ContentType="image/jpeg"/>
  <Override PartName="/ppt/media/image57.jpeg" ContentType="image/jpeg"/>
  <Override PartName="/ppt/media/image47.jpeg" ContentType="image/jpeg"/>
  <Override PartName="/ppt/media/image1.png" ContentType="image/png"/>
  <Override PartName="/ppt/slideMasters/_rels/slideMaster1.xml.rels" ContentType="application/vnd.openxmlformats-package.relationships+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 name="PlaceHolder 1"/>
          <p:cNvSpPr>
            <a:spLocks noGrp="1"/>
          </p:cNvSpPr>
          <p:nvPr>
            <p:ph type="body"/>
          </p:nvPr>
        </p:nvSpPr>
        <p:spPr>
          <a:xfrm>
            <a:off x="777240" y="4777560"/>
            <a:ext cx="6217560" cy="4525920"/>
          </a:xfrm>
          <a:prstGeom prst="rect">
            <a:avLst/>
          </a:prstGeom>
        </p:spPr>
        <p:txBody>
          <a:bodyPr lIns="0" rIns="0" tIns="0" bIns="0"/>
          <a:p>
            <a:r>
              <a:rPr lang="en-US" sz="1600">
                <a:latin typeface="URW Bookman L"/>
              </a:rPr>
              <a:t>Click to edit the notes format</a:t>
            </a:r>
            <a:endParaRPr/>
          </a:p>
        </p:txBody>
      </p:sp>
      <p:sp>
        <p:nvSpPr>
          <p:cNvPr id="40" name="PlaceHolder 2"/>
          <p:cNvSpPr>
            <a:spLocks noGrp="1"/>
          </p:cNvSpPr>
          <p:nvPr>
            <p:ph type="hdr"/>
          </p:nvPr>
        </p:nvSpPr>
        <p:spPr>
          <a:xfrm>
            <a:off x="0" y="0"/>
            <a:ext cx="3372840" cy="502560"/>
          </a:xfrm>
          <a:prstGeom prst="rect">
            <a:avLst/>
          </a:prstGeom>
        </p:spPr>
        <p:txBody>
          <a:bodyPr lIns="0" rIns="0" tIns="0" bIns="0"/>
          <a:p>
            <a:r>
              <a:rPr lang="en-US" sz="1400">
                <a:latin typeface="Times New Roman"/>
              </a:rPr>
              <a:t>&lt;header&gt;</a:t>
            </a:r>
            <a:endParaRPr/>
          </a:p>
        </p:txBody>
      </p:sp>
      <p:sp>
        <p:nvSpPr>
          <p:cNvPr id="41" name="PlaceHolder 3"/>
          <p:cNvSpPr>
            <a:spLocks noGrp="1"/>
          </p:cNvSpPr>
          <p:nvPr>
            <p:ph type="dt"/>
          </p:nvPr>
        </p:nvSpPr>
        <p:spPr>
          <a:xfrm>
            <a:off x="4399200" y="0"/>
            <a:ext cx="3372840" cy="502560"/>
          </a:xfrm>
          <a:prstGeom prst="rect">
            <a:avLst/>
          </a:prstGeom>
        </p:spPr>
        <p:txBody>
          <a:bodyPr lIns="0" rIns="0" tIns="0" bIns="0"/>
          <a:p>
            <a:pPr algn="r"/>
            <a:r>
              <a:rPr lang="en-US" sz="1400">
                <a:latin typeface="Times New Roman"/>
              </a:rPr>
              <a:t>&lt;date/time&gt;</a:t>
            </a:r>
            <a:endParaRPr/>
          </a:p>
        </p:txBody>
      </p:sp>
      <p:sp>
        <p:nvSpPr>
          <p:cNvPr id="42" name="PlaceHolder 4"/>
          <p:cNvSpPr>
            <a:spLocks noGrp="1"/>
          </p:cNvSpPr>
          <p:nvPr>
            <p:ph type="ftr"/>
          </p:nvPr>
        </p:nvSpPr>
        <p:spPr>
          <a:xfrm>
            <a:off x="0" y="9555480"/>
            <a:ext cx="3372840" cy="502560"/>
          </a:xfrm>
          <a:prstGeom prst="rect">
            <a:avLst/>
          </a:prstGeom>
        </p:spPr>
        <p:txBody>
          <a:bodyPr lIns="0" rIns="0" tIns="0" bIns="0" anchor="b"/>
          <a:p>
            <a:r>
              <a:rPr lang="en-US" sz="1400">
                <a:latin typeface="Times New Roman"/>
              </a:rPr>
              <a:t>&lt;footer&gt;</a:t>
            </a:r>
            <a:endParaRPr/>
          </a:p>
        </p:txBody>
      </p:sp>
      <p:sp>
        <p:nvSpPr>
          <p:cNvPr id="43" name="PlaceHolder 5"/>
          <p:cNvSpPr>
            <a:spLocks noGrp="1"/>
          </p:cNvSpPr>
          <p:nvPr>
            <p:ph type="sldNum"/>
          </p:nvPr>
        </p:nvSpPr>
        <p:spPr>
          <a:xfrm>
            <a:off x="4399200" y="9555480"/>
            <a:ext cx="3372840" cy="502560"/>
          </a:xfrm>
          <a:prstGeom prst="rect">
            <a:avLst/>
          </a:prstGeom>
        </p:spPr>
        <p:txBody>
          <a:bodyPr lIns="0" rIns="0" tIns="0" bIns="0" anchor="b"/>
          <a:p>
            <a:pPr algn="r"/>
            <a:fld id="{703AFC4A-1D0E-411B-8393-FE333A9395F7}" type="slidenum">
              <a:rPr lang="en-US" sz="1400">
                <a:latin typeface="Times New Roman"/>
              </a:rPr>
              <a:t>&lt;number&gt;</a:t>
            </a:fld>
            <a:endParaRPr/>
          </a:p>
        </p:txBody>
      </p:sp>
    </p:spTree>
  </p:cSld>
  <p:clrMap bg1="lt1" bg2="lt2" tx1="dk1" tx2="dk2" accent1="accent1" accent2="accent2" accent3="accent3" accent4="accent4" accent5="accent5" accent6="accent6" hlink="hlink" folHlink="folHlink"/>
</p:notesMaster>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9" name="PlaceHolder 1"/>
          <p:cNvSpPr>
            <a:spLocks noGrp="1"/>
          </p:cNvSpPr>
          <p:nvPr>
            <p:ph type="body"/>
          </p:nvPr>
        </p:nvSpPr>
        <p:spPr>
          <a:xfrm>
            <a:off x="777240" y="4777560"/>
            <a:ext cx="6217560" cy="3437640"/>
          </a:xfrm>
          <a:prstGeom prst="rect">
            <a:avLst/>
          </a:prstGeom>
        </p:spPr>
        <p:txBody>
          <a:bodyPr lIns="0" rIns="0" tIns="0" bIns="0"/>
          <a:p>
            <a:r>
              <a:rPr lang="en-US" sz="1600">
                <a:latin typeface="URW Bookman L"/>
              </a:rPr>
              <a:t>Senescence is what we're all hoping to achieve, while still in good health.</a:t>
            </a:r>
            <a:endParaRPr/>
          </a:p>
          <a:p>
            <a:r>
              <a:rPr lang="en-US" sz="1600">
                <a:latin typeface="URW Bookman L"/>
              </a:rPr>
              <a:t>What's it like?</a:t>
            </a:r>
            <a:endParaRPr/>
          </a:p>
          <a:p>
            <a:r>
              <a:rPr lang="en-US" sz="1600">
                <a:latin typeface="URW Bookman L"/>
              </a:rPr>
              <a:t>What accelerates it?</a:t>
            </a:r>
            <a:endParaRPr/>
          </a:p>
          <a:p>
            <a:endParaRPr/>
          </a:p>
          <a:p>
            <a:r>
              <a:rPr lang="en-US" sz="1600">
                <a:latin typeface="URW Bookman L"/>
              </a:rPr>
              <a:t>Postponing senescence and detouring disease.</a:t>
            </a:r>
            <a:endParaRPr/>
          </a:p>
          <a:p>
            <a:r>
              <a:rPr lang="en-US" sz="1600">
                <a:latin typeface="URW Bookman L"/>
              </a:rPr>
              <a:t>  </a:t>
            </a:r>
            <a:r>
              <a:rPr lang="en-US" sz="1600">
                <a:latin typeface="URW Bookman L"/>
              </a:rPr>
              <a:t>1: Breathing, eating, and activity</a:t>
            </a:r>
            <a:endParaRPr/>
          </a:p>
          <a:p>
            <a:r>
              <a:rPr lang="en-US" sz="1600">
                <a:latin typeface="URW Bookman L"/>
              </a:rPr>
              <a:t>  </a:t>
            </a:r>
            <a:r>
              <a:rPr lang="en-US" sz="1600">
                <a:latin typeface="URW Bookman L"/>
              </a:rPr>
              <a:t>2: Self-discipline v. incapacity</a:t>
            </a:r>
            <a:endParaRPr/>
          </a:p>
          <a:p>
            <a:endParaRPr/>
          </a:p>
          <a:p>
            <a:r>
              <a:rPr lang="en-US" sz="1600">
                <a:latin typeface="URW Bookman L"/>
              </a:rPr>
              <a:t>Wave is everywhere;</a:t>
            </a:r>
            <a:endParaRPr/>
          </a:p>
          <a:p>
            <a:r>
              <a:rPr lang="en-US" sz="1600">
                <a:latin typeface="URW Bookman L"/>
              </a:rPr>
              <a:t>Wave is evanescent.</a:t>
            </a:r>
            <a:endParaRPr/>
          </a:p>
          <a:p>
            <a:r>
              <a:rPr lang="en-US" sz="1600">
                <a:latin typeface="URW Bookman L"/>
              </a:rPr>
              <a:t>Can we find wave usable for soaring in the plains?</a:t>
            </a:r>
            <a:endParaRPr/>
          </a:p>
          <a:p>
            <a:endParaRPr/>
          </a:p>
          <a:p>
            <a:r>
              <a:rPr lang="en-US" sz="1600">
                <a:latin typeface="URW Bookman L"/>
              </a:rPr>
              <a:t>(It's all about enjoying pre-senescent life)</a:t>
            </a:r>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1640" cy="1262160"/>
          </a:xfrm>
          <a:prstGeom prst="rect">
            <a:avLst/>
          </a:prstGeom>
        </p:spPr>
        <p:txBody>
          <a:bodyPr lIns="0" rIns="0" tIns="0" bIns="0" anchor="ctr"/>
          <a:p>
            <a:pPr algn="ctr"/>
            <a:endParaRPr/>
          </a:p>
        </p:txBody>
      </p:sp>
      <p:sp>
        <p:nvSpPr>
          <p:cNvPr id="27" name="PlaceHolder 2"/>
          <p:cNvSpPr>
            <a:spLocks noGrp="1"/>
          </p:cNvSpPr>
          <p:nvPr>
            <p:ph type="body"/>
          </p:nvPr>
        </p:nvSpPr>
        <p:spPr>
          <a:xfrm>
            <a:off x="504000" y="1769040"/>
            <a:ext cx="9071640" cy="2091240"/>
          </a:xfrm>
          <a:prstGeom prst="rect">
            <a:avLst/>
          </a:prstGeom>
        </p:spPr>
        <p:txBody>
          <a:bodyPr lIns="0" rIns="0" tIns="0" bIns="0"/>
          <a:p>
            <a:endParaRPr/>
          </a:p>
        </p:txBody>
      </p:sp>
      <p:sp>
        <p:nvSpPr>
          <p:cNvPr id="28" name="PlaceHolder 3"/>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301320"/>
            <a:ext cx="9071640" cy="1262160"/>
          </a:xfrm>
          <a:prstGeom prst="rect">
            <a:avLst/>
          </a:prstGeom>
        </p:spPr>
        <p:txBody>
          <a:bodyPr lIns="0" rIns="0" tIns="0" bIns="0" anchor="ctr"/>
          <a:p>
            <a:pPr algn="ctr"/>
            <a:endParaRPr/>
          </a:p>
        </p:txBody>
      </p:sp>
      <p:sp>
        <p:nvSpPr>
          <p:cNvPr id="30"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31"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32" name="PlaceHolder 4"/>
          <p:cNvSpPr>
            <a:spLocks noGrp="1"/>
          </p:cNvSpPr>
          <p:nvPr>
            <p:ph type="body"/>
          </p:nvPr>
        </p:nvSpPr>
        <p:spPr>
          <a:xfrm>
            <a:off x="5152680" y="4059360"/>
            <a:ext cx="4426920" cy="2091240"/>
          </a:xfrm>
          <a:prstGeom prst="rect">
            <a:avLst/>
          </a:prstGeom>
        </p:spPr>
        <p:txBody>
          <a:bodyPr lIns="0" rIns="0" tIns="0" bIns="0"/>
          <a:p>
            <a:endParaRPr/>
          </a:p>
        </p:txBody>
      </p:sp>
      <p:sp>
        <p:nvSpPr>
          <p:cNvPr id="33" name="PlaceHolder 5"/>
          <p:cNvSpPr>
            <a:spLocks noGrp="1"/>
          </p:cNvSpPr>
          <p:nvPr>
            <p:ph type="body"/>
          </p:nvPr>
        </p:nvSpPr>
        <p:spPr>
          <a:xfrm>
            <a:off x="504000" y="4059360"/>
            <a:ext cx="4426920" cy="2091240"/>
          </a:xfrm>
          <a:prstGeom prst="rect">
            <a:avLst/>
          </a:prstGeom>
        </p:spPr>
        <p:txBody>
          <a:bodyPr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301320"/>
            <a:ext cx="9071640" cy="1262160"/>
          </a:xfrm>
          <a:prstGeom prst="rect">
            <a:avLst/>
          </a:prstGeom>
        </p:spPr>
        <p:txBody>
          <a:bodyPr lIns="0" rIns="0" tIns="0" bIns="0" anchor="ctr"/>
          <a:p>
            <a:pPr algn="ctr"/>
            <a:endParaRPr/>
          </a:p>
        </p:txBody>
      </p:sp>
      <p:sp>
        <p:nvSpPr>
          <p:cNvPr id="35" name="PlaceHolder 2"/>
          <p:cNvSpPr>
            <a:spLocks noGrp="1"/>
          </p:cNvSpPr>
          <p:nvPr>
            <p:ph type="body"/>
          </p:nvPr>
        </p:nvSpPr>
        <p:spPr>
          <a:xfrm>
            <a:off x="504000" y="1769040"/>
            <a:ext cx="9071640" cy="4384440"/>
          </a:xfrm>
          <a:prstGeom prst="rect">
            <a:avLst/>
          </a:prstGeom>
        </p:spPr>
        <p:txBody>
          <a:bodyPr lIns="0" rIns="0" tIns="0" bIns="0"/>
          <a:p>
            <a:endParaRPr/>
          </a:p>
        </p:txBody>
      </p:sp>
      <p:sp>
        <p:nvSpPr>
          <p:cNvPr id="36" name="PlaceHolder 3"/>
          <p:cNvSpPr>
            <a:spLocks noGrp="1"/>
          </p:cNvSpPr>
          <p:nvPr>
            <p:ph type="body"/>
          </p:nvPr>
        </p:nvSpPr>
        <p:spPr>
          <a:xfrm>
            <a:off x="504000" y="1769040"/>
            <a:ext cx="9071640" cy="4384440"/>
          </a:xfrm>
          <a:prstGeom prst="rect">
            <a:avLst/>
          </a:prstGeom>
        </p:spPr>
        <p:txBody>
          <a:bodyPr lIns="0" rIns="0" tIns="0" bIns="0"/>
          <a:p>
            <a:endParaRPr/>
          </a:p>
        </p:txBody>
      </p:sp>
      <p:pic>
        <p:nvPicPr>
          <p:cNvPr id="37" name="" descr=""/>
          <p:cNvPicPr/>
          <p:nvPr/>
        </p:nvPicPr>
        <p:blipFill>
          <a:blip r:embed="rId2"/>
          <a:stretch/>
        </p:blipFill>
        <p:spPr>
          <a:xfrm>
            <a:off x="2292120" y="1768680"/>
            <a:ext cx="5495040" cy="4384440"/>
          </a:xfrm>
          <a:prstGeom prst="rect">
            <a:avLst/>
          </a:prstGeom>
          <a:ln>
            <a:noFill/>
          </a:ln>
        </p:spPr>
      </p:pic>
      <p:pic>
        <p:nvPicPr>
          <p:cNvPr id="38" name="" descr=""/>
          <p:cNvPicPr/>
          <p:nvPr/>
        </p:nvPicPr>
        <p:blipFill>
          <a:blip r:embed="rId3"/>
          <a:stretch/>
        </p:blipFill>
        <p:spPr>
          <a:xfrm>
            <a:off x="2292120" y="1768680"/>
            <a:ext cx="5495040" cy="4384440"/>
          </a:xfrm>
          <a:prstGeom prst="rect">
            <a:avLst/>
          </a:prstGeom>
          <a:ln>
            <a:noFill/>
          </a:ln>
        </p:spPr>
      </p:pic>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01320"/>
            <a:ext cx="9071640" cy="1262160"/>
          </a:xfrm>
          <a:prstGeom prst="rect">
            <a:avLst/>
          </a:prstGeom>
        </p:spPr>
        <p:txBody>
          <a:bodyPr lIns="0" rIns="0" tIns="0" bIns="0" anchor="ctr"/>
          <a:p>
            <a:pPr algn="ctr"/>
            <a:endParaRPr/>
          </a:p>
        </p:txBody>
      </p:sp>
      <p:sp>
        <p:nvSpPr>
          <p:cNvPr id="6" name="PlaceHolder 2"/>
          <p:cNvSpPr>
            <a:spLocks noGrp="1"/>
          </p:cNvSpPr>
          <p:nvPr>
            <p:ph type="subTitle"/>
          </p:nvPr>
        </p:nvSpPr>
        <p:spPr>
          <a:xfrm>
            <a:off x="504000" y="1769040"/>
            <a:ext cx="9071640" cy="4384440"/>
          </a:xfrm>
          <a:prstGeom prst="rect">
            <a:avLst/>
          </a:prstGeom>
        </p:spPr>
        <p:txBody>
          <a:bodyPr lIns="0" rIns="0" tIns="0" bIns="0" anchor="ctr"/>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160"/>
          </a:xfrm>
          <a:prstGeom prst="rect">
            <a:avLst/>
          </a:prstGeom>
        </p:spPr>
        <p:txBody>
          <a:bodyPr lIns="0" rIns="0" tIns="0" bIns="0" anchor="ctr"/>
          <a:p>
            <a:pPr algn="ctr"/>
            <a:endParaRPr/>
          </a:p>
        </p:txBody>
      </p:sp>
      <p:sp>
        <p:nvSpPr>
          <p:cNvPr id="8" name="PlaceHolder 2"/>
          <p:cNvSpPr>
            <a:spLocks noGrp="1"/>
          </p:cNvSpPr>
          <p:nvPr>
            <p:ph type="body"/>
          </p:nvPr>
        </p:nvSpPr>
        <p:spPr>
          <a:xfrm>
            <a:off x="504000" y="1769040"/>
            <a:ext cx="9071640" cy="4384440"/>
          </a:xfrm>
          <a:prstGeom prst="rect">
            <a:avLst/>
          </a:prstGeom>
        </p:spPr>
        <p:txBody>
          <a:bodyPr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1640" cy="1262160"/>
          </a:xfrm>
          <a:prstGeom prst="rect">
            <a:avLst/>
          </a:prstGeom>
        </p:spPr>
        <p:txBody>
          <a:bodyPr lIns="0" rIns="0" tIns="0" bIns="0" anchor="ctr"/>
          <a:p>
            <a:pPr algn="ctr"/>
            <a:endParaRPr/>
          </a:p>
        </p:txBody>
      </p:sp>
      <p:sp>
        <p:nvSpPr>
          <p:cNvPr id="10"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11" name="PlaceHolder 3"/>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01320"/>
            <a:ext cx="9071640" cy="1262160"/>
          </a:xfrm>
          <a:prstGeom prst="rect">
            <a:avLst/>
          </a:prstGeom>
        </p:spPr>
        <p:txBody>
          <a:bodyPr lIns="0" rIns="0" tIns="0" bIns="0" anchor="ctr"/>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301320"/>
            <a:ext cx="9071640" cy="5851800"/>
          </a:xfrm>
          <a:prstGeom prst="rect">
            <a:avLst/>
          </a:prstGeom>
        </p:spPr>
        <p:txBody>
          <a:bodyPr lIns="0" rIns="0" tIns="0" bIns="0" anchor="ctr"/>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301320"/>
            <a:ext cx="9071640" cy="1262160"/>
          </a:xfrm>
          <a:prstGeom prst="rect">
            <a:avLst/>
          </a:prstGeom>
        </p:spPr>
        <p:txBody>
          <a:bodyPr lIns="0" rIns="0" tIns="0" bIns="0" anchor="ctr"/>
          <a:p>
            <a:pPr algn="ctr"/>
            <a:endParaRPr/>
          </a:p>
        </p:txBody>
      </p:sp>
      <p:sp>
        <p:nvSpPr>
          <p:cNvPr id="15"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16" name="PlaceHolder 3"/>
          <p:cNvSpPr>
            <a:spLocks noGrp="1"/>
          </p:cNvSpPr>
          <p:nvPr>
            <p:ph type="body"/>
          </p:nvPr>
        </p:nvSpPr>
        <p:spPr>
          <a:xfrm>
            <a:off x="504000" y="4059360"/>
            <a:ext cx="4426920" cy="2091240"/>
          </a:xfrm>
          <a:prstGeom prst="rect">
            <a:avLst/>
          </a:prstGeom>
        </p:spPr>
        <p:txBody>
          <a:bodyPr lIns="0" rIns="0" tIns="0" bIns="0"/>
          <a:p>
            <a:endParaRPr/>
          </a:p>
        </p:txBody>
      </p:sp>
      <p:sp>
        <p:nvSpPr>
          <p:cNvPr id="17" name="PlaceHolder 4"/>
          <p:cNvSpPr>
            <a:spLocks noGrp="1"/>
          </p:cNvSpPr>
          <p:nvPr>
            <p:ph type="body"/>
          </p:nvPr>
        </p:nvSpPr>
        <p:spPr>
          <a:xfrm>
            <a:off x="5152680" y="1769040"/>
            <a:ext cx="4426920" cy="4384440"/>
          </a:xfrm>
          <a:prstGeom prst="rect">
            <a:avLst/>
          </a:prstGeom>
        </p:spPr>
        <p:txBody>
          <a:bodyPr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301320"/>
            <a:ext cx="9071640" cy="1262160"/>
          </a:xfrm>
          <a:prstGeom prst="rect">
            <a:avLst/>
          </a:prstGeom>
        </p:spPr>
        <p:txBody>
          <a:bodyPr lIns="0" rIns="0" tIns="0" bIns="0" anchor="ctr"/>
          <a:p>
            <a:pPr algn="ctr"/>
            <a:endParaRPr/>
          </a:p>
        </p:txBody>
      </p:sp>
      <p:sp>
        <p:nvSpPr>
          <p:cNvPr id="19" name="PlaceHolder 2"/>
          <p:cNvSpPr>
            <a:spLocks noGrp="1"/>
          </p:cNvSpPr>
          <p:nvPr>
            <p:ph type="body"/>
          </p:nvPr>
        </p:nvSpPr>
        <p:spPr>
          <a:xfrm>
            <a:off x="504000" y="1769040"/>
            <a:ext cx="4426920" cy="4384440"/>
          </a:xfrm>
          <a:prstGeom prst="rect">
            <a:avLst/>
          </a:prstGeom>
        </p:spPr>
        <p:txBody>
          <a:bodyPr lIns="0" rIns="0" tIns="0" bIns="0"/>
          <a:p>
            <a:endParaRPr/>
          </a:p>
        </p:txBody>
      </p:sp>
      <p:sp>
        <p:nvSpPr>
          <p:cNvPr id="20"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21" name="PlaceHolder 4"/>
          <p:cNvSpPr>
            <a:spLocks noGrp="1"/>
          </p:cNvSpPr>
          <p:nvPr>
            <p:ph type="body"/>
          </p:nvPr>
        </p:nvSpPr>
        <p:spPr>
          <a:xfrm>
            <a:off x="5152680" y="4059360"/>
            <a:ext cx="4426920" cy="2091240"/>
          </a:xfrm>
          <a:prstGeom prst="rect">
            <a:avLst/>
          </a:prstGeom>
        </p:spPr>
        <p:txBody>
          <a:bodyPr lIns="0" rIns="0" tIns="0" bIns="0"/>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301320"/>
            <a:ext cx="9071640" cy="1262160"/>
          </a:xfrm>
          <a:prstGeom prst="rect">
            <a:avLst/>
          </a:prstGeom>
        </p:spPr>
        <p:txBody>
          <a:bodyPr lIns="0" rIns="0" tIns="0" bIns="0" anchor="ctr"/>
          <a:p>
            <a:pPr algn="ctr"/>
            <a:endParaRPr/>
          </a:p>
        </p:txBody>
      </p:sp>
      <p:sp>
        <p:nvSpPr>
          <p:cNvPr id="23" name="PlaceHolder 2"/>
          <p:cNvSpPr>
            <a:spLocks noGrp="1"/>
          </p:cNvSpPr>
          <p:nvPr>
            <p:ph type="body"/>
          </p:nvPr>
        </p:nvSpPr>
        <p:spPr>
          <a:xfrm>
            <a:off x="504000" y="1769040"/>
            <a:ext cx="4426920" cy="2091240"/>
          </a:xfrm>
          <a:prstGeom prst="rect">
            <a:avLst/>
          </a:prstGeom>
        </p:spPr>
        <p:txBody>
          <a:bodyPr lIns="0" rIns="0" tIns="0" bIns="0"/>
          <a:p>
            <a:endParaRPr/>
          </a:p>
        </p:txBody>
      </p:sp>
      <p:sp>
        <p:nvSpPr>
          <p:cNvPr id="24" name="PlaceHolder 3"/>
          <p:cNvSpPr>
            <a:spLocks noGrp="1"/>
          </p:cNvSpPr>
          <p:nvPr>
            <p:ph type="body"/>
          </p:nvPr>
        </p:nvSpPr>
        <p:spPr>
          <a:xfrm>
            <a:off x="5152680" y="1769040"/>
            <a:ext cx="4426920" cy="2091240"/>
          </a:xfrm>
          <a:prstGeom prst="rect">
            <a:avLst/>
          </a:prstGeom>
        </p:spPr>
        <p:txBody>
          <a:bodyPr lIns="0" rIns="0" tIns="0" bIns="0"/>
          <a:p>
            <a:endParaRPr/>
          </a:p>
        </p:txBody>
      </p:sp>
      <p:sp>
        <p:nvSpPr>
          <p:cNvPr id="25" name="PlaceHolder 4"/>
          <p:cNvSpPr>
            <a:spLocks noGrp="1"/>
          </p:cNvSpPr>
          <p:nvPr>
            <p:ph type="body"/>
          </p:nvPr>
        </p:nvSpPr>
        <p:spPr>
          <a:xfrm>
            <a:off x="504000" y="4059360"/>
            <a:ext cx="9071640" cy="2091240"/>
          </a:xfrm>
          <a:prstGeom prst="rect">
            <a:avLst/>
          </a:prstGeom>
        </p:spPr>
        <p:txBody>
          <a:bodyPr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e6e6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1640" cy="1262160"/>
          </a:xfrm>
          <a:prstGeom prst="rect">
            <a:avLst/>
          </a:prstGeom>
        </p:spPr>
        <p:txBody>
          <a:bodyPr lIns="0" rIns="0" tIns="0" bIns="0" anchor="ctr"/>
          <a:p>
            <a:pPr algn="ctr"/>
            <a:r>
              <a:rPr lang="en-US" sz="4400">
                <a:latin typeface="Times New Roman"/>
              </a:rPr>
              <a:t>Click to edit the title text format</a:t>
            </a:r>
            <a:endParaRPr/>
          </a:p>
        </p:txBody>
      </p:sp>
      <p:sp>
        <p:nvSpPr>
          <p:cNvPr id="1" name="PlaceHolder 2"/>
          <p:cNvSpPr>
            <a:spLocks noGrp="1"/>
          </p:cNvSpPr>
          <p:nvPr>
            <p:ph type="body"/>
          </p:nvPr>
        </p:nvSpPr>
        <p:spPr>
          <a:xfrm>
            <a:off x="504000" y="1769040"/>
            <a:ext cx="9071640" cy="4384440"/>
          </a:xfrm>
          <a:prstGeom prst="rect">
            <a:avLst/>
          </a:prstGeom>
        </p:spPr>
        <p:txBody>
          <a:bodyPr lIns="0" rIns="0" tIns="0" bIns="0"/>
          <a:p>
            <a:pPr>
              <a:buSzPct val="45000"/>
              <a:buFont typeface="StarSymbol"/>
              <a:buChar char=""/>
            </a:pPr>
            <a:r>
              <a:rPr lang="en-US" sz="3200">
                <a:latin typeface="Times New Roman"/>
              </a:rPr>
              <a:t>Click to edit the outline text format</a:t>
            </a:r>
            <a:endParaRPr/>
          </a:p>
          <a:p>
            <a:pPr lvl="1">
              <a:buSzPct val="75000"/>
              <a:buFont typeface="StarSymbol"/>
              <a:buChar char=""/>
            </a:pPr>
            <a:r>
              <a:rPr lang="en-US" sz="2800">
                <a:latin typeface="Times New Roman"/>
              </a:rPr>
              <a:t>Second Outline Level</a:t>
            </a:r>
            <a:endParaRPr/>
          </a:p>
          <a:p>
            <a:pPr lvl="2">
              <a:buSzPct val="45000"/>
              <a:buFont typeface="StarSymbol"/>
              <a:buChar char=""/>
            </a:pPr>
            <a:r>
              <a:rPr lang="en-US" sz="2400">
                <a:latin typeface="Times New Roman"/>
              </a:rPr>
              <a:t>Third Outline Level</a:t>
            </a:r>
            <a:endParaRPr/>
          </a:p>
          <a:p>
            <a:pPr lvl="3">
              <a:buSzPct val="75000"/>
              <a:buFont typeface="StarSymbol"/>
              <a:buChar char=""/>
            </a:pPr>
            <a:r>
              <a:rPr lang="en-US" sz="2000">
                <a:latin typeface="Times New Roman"/>
              </a:rPr>
              <a:t>Fourth Outline Level</a:t>
            </a:r>
            <a:endParaRPr/>
          </a:p>
          <a:p>
            <a:pPr lvl="4">
              <a:buSzPct val="45000"/>
              <a:buFont typeface="StarSymbol"/>
              <a:buChar char=""/>
            </a:pPr>
            <a:r>
              <a:rPr lang="en-US" sz="2000">
                <a:latin typeface="Times New Roman"/>
              </a:rPr>
              <a:t>Fifth Outline Level</a:t>
            </a:r>
            <a:endParaRPr/>
          </a:p>
          <a:p>
            <a:pPr lvl="5">
              <a:buSzPct val="45000"/>
              <a:buFont typeface="StarSymbol"/>
              <a:buChar char=""/>
            </a:pPr>
            <a:r>
              <a:rPr lang="en-US" sz="2000">
                <a:latin typeface="Times New Roman"/>
              </a:rPr>
              <a:t>Sixth Outline Level</a:t>
            </a:r>
            <a:endParaRPr/>
          </a:p>
          <a:p>
            <a:pPr lvl="6">
              <a:buSzPct val="45000"/>
              <a:buFont typeface="StarSymbol"/>
              <a:buChar char=""/>
            </a:pPr>
            <a:r>
              <a:rPr lang="en-US" sz="2000">
                <a:latin typeface="Times New Roman"/>
              </a:rPr>
              <a:t>Seventh Outline Level</a:t>
            </a:r>
            <a:endParaRPr/>
          </a:p>
        </p:txBody>
      </p:sp>
      <p:sp>
        <p:nvSpPr>
          <p:cNvPr id="2" name="PlaceHolder 3"/>
          <p:cNvSpPr>
            <a:spLocks noGrp="1"/>
          </p:cNvSpPr>
          <p:nvPr>
            <p:ph type="dt"/>
          </p:nvPr>
        </p:nvSpPr>
        <p:spPr>
          <a:xfrm>
            <a:off x="504000" y="6887160"/>
            <a:ext cx="2348280" cy="521280"/>
          </a:xfrm>
          <a:prstGeom prst="rect">
            <a:avLst/>
          </a:prstGeom>
        </p:spPr>
        <p:txBody>
          <a:bodyPr lIns="0" rIns="0" tIns="0" bIns="0"/>
          <a:p>
            <a:r>
              <a:rPr lang="en-US" sz="1400">
                <a:latin typeface="Times New Roman"/>
              </a:rPr>
              <a:t>&lt;date/time&gt;</a:t>
            </a:r>
            <a:endParaRPr/>
          </a:p>
        </p:txBody>
      </p:sp>
      <p:sp>
        <p:nvSpPr>
          <p:cNvPr id="3" name="PlaceHolder 4"/>
          <p:cNvSpPr>
            <a:spLocks noGrp="1"/>
          </p:cNvSpPr>
          <p:nvPr>
            <p:ph type="ftr"/>
          </p:nvPr>
        </p:nvSpPr>
        <p:spPr>
          <a:xfrm>
            <a:off x="3447360" y="6887160"/>
            <a:ext cx="3195000" cy="521280"/>
          </a:xfrm>
          <a:prstGeom prst="rect">
            <a:avLst/>
          </a:prstGeom>
        </p:spPr>
        <p:txBody>
          <a:bodyPr lIns="0" rIns="0" tIns="0" bIns="0"/>
          <a:p>
            <a:pPr algn="ctr"/>
            <a:r>
              <a:rPr lang="en-US" sz="1400">
                <a:latin typeface="Times New Roman"/>
              </a:rPr>
              <a:t>&lt;footer&gt;</a:t>
            </a:r>
            <a:endParaRPr/>
          </a:p>
        </p:txBody>
      </p:sp>
      <p:sp>
        <p:nvSpPr>
          <p:cNvPr id="4" name="PlaceHolder 5"/>
          <p:cNvSpPr>
            <a:spLocks noGrp="1"/>
          </p:cNvSpPr>
          <p:nvPr>
            <p:ph type="sldNum"/>
          </p:nvPr>
        </p:nvSpPr>
        <p:spPr>
          <a:xfrm>
            <a:off x="7227360" y="6887160"/>
            <a:ext cx="2348280" cy="521280"/>
          </a:xfrm>
          <a:prstGeom prst="rect">
            <a:avLst/>
          </a:prstGeom>
        </p:spPr>
        <p:txBody>
          <a:bodyPr lIns="0" rIns="0" tIns="0" bIns="0"/>
          <a:p>
            <a:pPr algn="r"/>
            <a:fld id="{1D1CE7DA-3C08-40D2-808C-9D536BD95DEE}" type="slidenum">
              <a:rPr lang="en-US" sz="1400">
                <a:latin typeface="Times New Roman"/>
              </a:rPr>
              <a:t>&lt;number&gt;</a:t>
            </a:fld>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5.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
</Relationships>
</file>

<file path=ppt/slides/_rels/slide11.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5.xml"/>
</Relationships>
</file>

<file path=ppt/slides/_rels/slide12.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4.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5.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16.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slideLayout" Target="../slideLayouts/slideLayout5.xml"/>
</Relationships>
</file>

<file path=ppt/slides/_rels/slide17.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5.xml"/>
</Relationships>
</file>

<file path=ppt/slides/_rels/slide18.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5.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5.xml"/>
</Relationships>
</file>

<file path=ppt/slides/_rels/slide21.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5.xml"/>
</Relationships>
</file>

<file path=ppt/slides/_rels/slide22.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4.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5.xml"/>
</Relationships>
</file>

<file path=ppt/slides/_rels/slide25.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slideLayout" Target="../slideLayouts/slideLayout5.xml"/>
</Relationships>
</file>

<file path=ppt/slides/_rels/slide26.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slideLayout" Target="../slideLayouts/slideLayout5.xml"/>
</Relationships>
</file>

<file path=ppt/slides/_rels/slide27.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5.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29.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5.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5.xml"/>
</Relationships>
</file>

<file path=ppt/slides/_rels/slide30.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5.xml"/>
</Relationships>
</file>

<file path=ppt/slides/_rels/slide31.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5.xml"/>
</Relationships>
</file>

<file path=ppt/slides/_rels/slide38.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40.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37.jpeg"/><Relationship Id="rId2"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5.xml"/>
</Relationships>
</file>

<file path=ppt/slides/_rels/slide45.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5.xml"/>
</Relationships>
</file>

<file path=ppt/slides/_rels/slide46.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5.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5.xml"/>
</Relationships>
</file>

<file path=ppt/slides/_rels/slide50.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5.xml"/>
</Relationships>
</file>

<file path=ppt/slides/_rels/slide51.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slideLayout" Target="../slideLayouts/slideLayout5.xml"/>
</Relationships>
</file>

<file path=ppt/slides/_rels/slide52.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5.xml"/>
</Relationships>
</file>

<file path=ppt/slides/_rels/slide53.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5.xml"/>
</Relationships>
</file>

<file path=ppt/slides/_rels/slide54.xml.rels><?xml version="1.0" encoding="UTF-8"?>
<Relationships xmlns="http://schemas.openxmlformats.org/package/2006/relationships"><Relationship Id="rId1" Type="http://schemas.openxmlformats.org/officeDocument/2006/relationships/image" Target="../media/image48.gif"/><Relationship Id="rId2" Type="http://schemas.openxmlformats.org/officeDocument/2006/relationships/slideLayout" Target="../slideLayouts/slideLayout5.xml"/>
</Relationships>
</file>

<file path=ppt/slides/_rels/slide55.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5.xml"/>
</Relationships>
</file>

<file path=ppt/slides/_rels/slide56.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slideLayout" Target="../slideLayouts/slideLayout5.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59.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jpeg"/><Relationship Id="rId3" Type="http://schemas.openxmlformats.org/officeDocument/2006/relationships/slideLayout" Target="../slideLayouts/slideLayout5.xml"/>
</Relationships>
</file>

<file path=ppt/slides/_rels/slide6.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5.xml"/>
</Relationships>
</file>

<file path=ppt/slides/_rels/slide60.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5.xml"/>
</Relationships>
</file>

<file path=ppt/slides/_rels/slide61.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slideLayout" Target="../slideLayouts/slideLayout5.xml"/>
</Relationships>
</file>

<file path=ppt/slides/_rels/slide62.xml.rels><?xml version="1.0" encoding="UTF-8"?>
<Relationships xmlns="http://schemas.openxmlformats.org/package/2006/relationships"><Relationship Id="rId1" Type="http://schemas.openxmlformats.org/officeDocument/2006/relationships/image" Target="../media/image55.gif"/><Relationship Id="rId2" Type="http://schemas.openxmlformats.org/officeDocument/2006/relationships/slideLayout" Target="../slideLayouts/slideLayout5.xml"/>
</Relationships>
</file>

<file path=ppt/slides/_rels/slide63.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slideLayout" Target="../slideLayouts/slideLayout5.xml"/>
</Relationships>
</file>

<file path=ppt/slides/_rels/slide64.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slideLayout" Target="../slideLayouts/slideLayout5.xml"/>
</Relationships>
</file>

<file path=ppt/slides/_rels/slide65.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5.xml"/>
</Relationships>
</file>

<file path=ppt/slides/_rels/slide66.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5.xml"/>
</Relationships>
</file>

<file path=ppt/slides/_rels/slide67.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slideLayout" Target="../slideLayouts/slideLayout5.xml"/>
</Relationships>
</file>

<file path=ppt/slides/_rels/slide68.xml.rels><?xml version="1.0" encoding="UTF-8"?>
<Relationships xmlns="http://schemas.openxmlformats.org/package/2006/relationships"><Relationship Id="rId1" Type="http://schemas.openxmlformats.org/officeDocument/2006/relationships/image" Target="../media/image61.gif"/><Relationship Id="rId2" Type="http://schemas.openxmlformats.org/officeDocument/2006/relationships/slideLayout" Target="../slideLayouts/slideLayout5.xml"/>
</Relationships>
</file>

<file path=ppt/slides/_rels/slide69.xml.rels><?xml version="1.0" encoding="UTF-8"?>
<Relationships xmlns="http://schemas.openxmlformats.org/package/2006/relationships"><Relationship Id="rId1" Type="http://schemas.openxmlformats.org/officeDocument/2006/relationships/image" Target="../media/image62.gif"/><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5.xml"/>
</Relationships>
</file>

<file path=ppt/slides/_rels/slide70.xml.rels><?xml version="1.0" encoding="UTF-8"?>
<Relationships xmlns="http://schemas.openxmlformats.org/package/2006/relationships"><Relationship Id="rId1" Type="http://schemas.openxmlformats.org/officeDocument/2006/relationships/slideLayout" Target="../slideLayouts/slideLayout6.xml"/>
</Relationships>
</file>

<file path=ppt/slides/_rels/slide71.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slideLayout" Target="../slideLayouts/slideLayout5.xml"/>
</Relationships>
</file>

<file path=ppt/slides/_rels/slide72.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slideLayout" Target="../slideLayouts/slideLayout5.xml"/>
</Relationships>
</file>

<file path=ppt/slides/_rels/slide73.xml.rels><?xml version="1.0" encoding="UTF-8"?>
<Relationships xmlns="http://schemas.openxmlformats.org/package/2006/relationships"><Relationship Id="rId1" Type="http://schemas.openxmlformats.org/officeDocument/2006/relationships/slideLayout" Target="../slideLayouts/slideLayout6.xml"/>
</Relationships>
</file>

<file path=ppt/slides/_rels/slide74.xml.rels><?xml version="1.0" encoding="UTF-8"?>
<Relationships xmlns="http://schemas.openxmlformats.org/package/2006/relationships"><Relationship Id="rId1" Type="http://schemas.openxmlformats.org/officeDocument/2006/relationships/image" Target="../media/image65.gif"/><Relationship Id="rId2" Type="http://schemas.openxmlformats.org/officeDocument/2006/relationships/slideLayout" Target="../slideLayouts/slideLayout1.xml"/>
</Relationships>
</file>

<file path=ppt/slides/_rels/slide75.xml.rels><?xml version="1.0" encoding="UTF-8"?>
<Relationships xmlns="http://schemas.openxmlformats.org/package/2006/relationships"><Relationship Id="rId1" Type="http://schemas.openxmlformats.org/officeDocument/2006/relationships/image" Target="../media/image66.gif"/><Relationship Id="rId2" Type="http://schemas.openxmlformats.org/officeDocument/2006/relationships/slideLayout" Target="../slideLayouts/slideLayout1.xml"/>
</Relationships>
</file>

<file path=ppt/slides/_rels/slide76.xml.rels><?xml version="1.0" encoding="UTF-8"?>
<Relationships xmlns="http://schemas.openxmlformats.org/package/2006/relationships"><Relationship Id="rId1" Type="http://schemas.openxmlformats.org/officeDocument/2006/relationships/image" Target="../media/image67.gif"/><Relationship Id="rId2" Type="http://schemas.openxmlformats.org/officeDocument/2006/relationships/slideLayout" Target="../slideLayouts/slideLayout1.xml"/>
</Relationships>
</file>

<file path=ppt/slides/_rels/slide77.xml.rels><?xml version="1.0" encoding="UTF-8"?>
<Relationships xmlns="http://schemas.openxmlformats.org/package/2006/relationships"><Relationship Id="rId1" Type="http://schemas.openxmlformats.org/officeDocument/2006/relationships/image" Target="../media/image68.gif"/><Relationship Id="rId2" Type="http://schemas.openxmlformats.org/officeDocument/2006/relationships/slideLayout" Target="../slideLayouts/slideLayout1.xml"/>
</Relationships>
</file>

<file path=ppt/slides/_rels/slide78.xml.rels><?xml version="1.0" encoding="UTF-8"?>
<Relationships xmlns="http://schemas.openxmlformats.org/package/2006/relationships"><Relationship Id="rId1" Type="http://schemas.openxmlformats.org/officeDocument/2006/relationships/image" Target="../media/image69.gif"/><Relationship Id="rId2" Type="http://schemas.openxmlformats.org/officeDocument/2006/relationships/slideLayout" Target="../slideLayouts/slideLayout1.xml"/>
</Relationships>
</file>

<file path=ppt/slides/_rels/slide79.xml.rels><?xml version="1.0" encoding="UTF-8"?>
<Relationships xmlns="http://schemas.openxmlformats.org/package/2006/relationships"><Relationship Id="rId1" Type="http://schemas.openxmlformats.org/officeDocument/2006/relationships/image" Target="../media/image70.gif"/><Relationship Id="rId2" Type="http://schemas.openxmlformats.org/officeDocument/2006/relationships/slideLayout" Target="../slideLayouts/slideLayout5.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80.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5.xml"/>
</Relationships>
</file>

<file path=ppt/slides/_rels/slide81.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1.xml"/>
</Relationships>
</file>

<file path=ppt/slides/_rels/slide82.xml.rels><?xml version="1.0" encoding="UTF-8"?>
<Relationships xmlns="http://schemas.openxmlformats.org/package/2006/relationships"><Relationship Id="rId1" Type="http://schemas.openxmlformats.org/officeDocument/2006/relationships/image" Target="../media/image73.gif"/><Relationship Id="rId2" Type="http://schemas.openxmlformats.org/officeDocument/2006/relationships/slideLayout" Target="../slideLayouts/slideLayout1.xml"/>
</Relationships>
</file>

<file path=ppt/slides/_rels/slide83.xml.rels><?xml version="1.0" encoding="UTF-8"?>
<Relationships xmlns="http://schemas.openxmlformats.org/package/2006/relationships"><Relationship Id="rId1" Type="http://schemas.openxmlformats.org/officeDocument/2006/relationships/image" Target="../media/image74.gif"/><Relationship Id="rId2" Type="http://schemas.openxmlformats.org/officeDocument/2006/relationships/slideLayout" Target="../slideLayouts/slideLayout5.xml"/>
</Relationships>
</file>

<file path=ppt/slides/_rels/slide84.xml.rels><?xml version="1.0" encoding="UTF-8"?>
<Relationships xmlns="http://schemas.openxmlformats.org/package/2006/relationships"><Relationship Id="rId1" Type="http://schemas.openxmlformats.org/officeDocument/2006/relationships/image" Target="../media/image75.gif"/><Relationship Id="rId2" Type="http://schemas.openxmlformats.org/officeDocument/2006/relationships/slideLayout" Target="../slideLayouts/slideLayout5.xml"/>
</Relationships>
</file>

<file path=ppt/slides/_rels/slide85.xml.rels><?xml version="1.0" encoding="UTF-8"?>
<Relationships xmlns="http://schemas.openxmlformats.org/package/2006/relationships"><Relationship Id="rId1" Type="http://schemas.openxmlformats.org/officeDocument/2006/relationships/image" Target="../media/image76.gif"/><Relationship Id="rId2" Type="http://schemas.openxmlformats.org/officeDocument/2006/relationships/slideLayout" Target="../slideLayouts/slideLayout5.xml"/>
</Relationships>
</file>

<file path=ppt/slides/_rels/slide86.xml.rels><?xml version="1.0" encoding="UTF-8"?>
<Relationships xmlns="http://schemas.openxmlformats.org/package/2006/relationships"><Relationship Id="rId1" Type="http://schemas.openxmlformats.org/officeDocument/2006/relationships/image" Target="../media/image77.gif"/><Relationship Id="rId2" Type="http://schemas.openxmlformats.org/officeDocument/2006/relationships/slideLayout" Target="../slideLayouts/slideLayout5.xml"/>
</Relationships>
</file>

<file path=ppt/slides/_rels/slide87.xml.rels><?xml version="1.0" encoding="UTF-8"?>
<Relationships xmlns="http://schemas.openxmlformats.org/package/2006/relationships"><Relationship Id="rId1" Type="http://schemas.openxmlformats.org/officeDocument/2006/relationships/image" Target="../media/image78.gif"/><Relationship Id="rId2" Type="http://schemas.openxmlformats.org/officeDocument/2006/relationships/slideLayout" Target="../slideLayouts/slideLayout5.xml"/>
</Relationships>
</file>

<file path=ppt/slides/_rels/slide88.xml.rels><?xml version="1.0" encoding="UTF-8"?>
<Relationships xmlns="http://schemas.openxmlformats.org/package/2006/relationships"><Relationship Id="rId1" Type="http://schemas.openxmlformats.org/officeDocument/2006/relationships/image" Target="../media/image79.gif"/><Relationship Id="rId2" Type="http://schemas.openxmlformats.org/officeDocument/2006/relationships/slideLayout" Target="../slideLayouts/slideLayout5.xml"/>
</Relationships>
</file>

<file path=ppt/slides/_rels/slide89.xml.rels><?xml version="1.0" encoding="UTF-8"?>
<Relationships xmlns="http://schemas.openxmlformats.org/package/2006/relationships"><Relationship Id="rId1" Type="http://schemas.openxmlformats.org/officeDocument/2006/relationships/image" Target="../media/image80.gif"/><Relationship Id="rId2" Type="http://schemas.openxmlformats.org/officeDocument/2006/relationships/slideLayout" Target="../slideLayouts/slideLayout5.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0.xml.rels><?xml version="1.0" encoding="UTF-8"?>
<Relationships xmlns="http://schemas.openxmlformats.org/package/2006/relationships"><Relationship Id="rId1" Type="http://schemas.openxmlformats.org/officeDocument/2006/relationships/image" Target="../media/image81.gif"/><Relationship Id="rId2" Type="http://schemas.openxmlformats.org/officeDocument/2006/relationships/slideLayout" Target="../slideLayouts/slideLayout5.xml"/>
</Relationships>
</file>

<file path=ppt/slides/_rels/slide91.xml.rels><?xml version="1.0" encoding="UTF-8"?>
<Relationships xmlns="http://schemas.openxmlformats.org/package/2006/relationships"><Relationship Id="rId1" Type="http://schemas.openxmlformats.org/officeDocument/2006/relationships/slideLayout" Target="../slideLayouts/slideLayout3.xml"/>
</Relationships>
</file>

<file path=ppt/slides/_rels/slide92.xml.rels><?xml version="1.0" encoding="UTF-8"?>
<Relationships xmlns="http://schemas.openxmlformats.org/package/2006/relationships"><Relationship Id="rId1" Type="http://schemas.openxmlformats.org/officeDocument/2006/relationships/slideLayout" Target="../slideLayouts/slideLayout6.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4" name="TextShape 1"/>
          <p:cNvSpPr txBox="1"/>
          <p:nvPr/>
        </p:nvSpPr>
        <p:spPr>
          <a:xfrm>
            <a:off x="1463040" y="6675120"/>
            <a:ext cx="8503920" cy="822960"/>
          </a:xfrm>
          <a:prstGeom prst="rect">
            <a:avLst/>
          </a:prstGeom>
          <a:solidFill>
            <a:srgbClr val="e6e6ff"/>
          </a:solidFill>
          <a:ln>
            <a:noFill/>
          </a:ln>
        </p:spPr>
        <p:txBody>
          <a:bodyPr lIns="0" rIns="0" tIns="0" bIns="0" anchor="ctr"/>
          <a:p>
            <a:pPr algn="ctr"/>
            <a:r>
              <a:rPr b="1" lang="en-US" sz="4400">
                <a:latin typeface="Times New Roman"/>
              </a:rPr>
              <a:t>Something Interesting</a:t>
            </a:r>
            <a:r>
              <a:rPr lang="en-US" sz="4400">
                <a:latin typeface="Times New Roman"/>
              </a:rPr>
              <a:t> </a:t>
            </a:r>
            <a:r>
              <a:rPr i="1" lang="en-US" sz="4400">
                <a:latin typeface="Times New Roman"/>
              </a:rPr>
              <a:t>with DrDan</a:t>
            </a:r>
            <a:endParaRPr/>
          </a:p>
        </p:txBody>
      </p:sp>
      <p:pic>
        <p:nvPicPr>
          <p:cNvPr id="45" name="" descr=""/>
          <p:cNvPicPr/>
          <p:nvPr/>
        </p:nvPicPr>
        <p:blipFill>
          <a:blip r:embed="rId1"/>
          <a:stretch/>
        </p:blipFill>
        <p:spPr>
          <a:xfrm>
            <a:off x="12600" y="779040"/>
            <a:ext cx="10079640" cy="6020280"/>
          </a:xfrm>
          <a:prstGeom prst="rect">
            <a:avLst/>
          </a:prstGeom>
          <a:ln>
            <a:noFill/>
          </a:ln>
        </p:spPr>
      </p:pic>
      <p:sp>
        <p:nvSpPr>
          <p:cNvPr id="46" name="TextShape 2"/>
          <p:cNvSpPr txBox="1"/>
          <p:nvPr/>
        </p:nvSpPr>
        <p:spPr>
          <a:xfrm>
            <a:off x="91440" y="91440"/>
            <a:ext cx="7955280" cy="687600"/>
          </a:xfrm>
          <a:prstGeom prst="rect">
            <a:avLst/>
          </a:prstGeom>
          <a:noFill/>
          <a:ln>
            <a:noFill/>
          </a:ln>
        </p:spPr>
        <p:txBody>
          <a:bodyPr lIns="0" rIns="0" tIns="0" bIns="0" anchor="ctr"/>
          <a:p>
            <a:r>
              <a:rPr lang="en-US" sz="4400">
                <a:latin typeface="Times New Roman"/>
              </a:rPr>
              <a:t>SSA 2016      OSTIV</a:t>
            </a:r>
            <a:endParaRPr/>
          </a:p>
        </p:txBody>
      </p:sp>
    </p:spTree>
  </p:cSld>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3" name="TextShape 1"/>
          <p:cNvSpPr txBox="1"/>
          <p:nvPr/>
        </p:nvSpPr>
        <p:spPr>
          <a:xfrm>
            <a:off x="504000" y="301320"/>
            <a:ext cx="9071640" cy="5851800"/>
          </a:xfrm>
          <a:prstGeom prst="rect">
            <a:avLst/>
          </a:prstGeom>
          <a:noFill/>
          <a:ln>
            <a:noFill/>
          </a:ln>
        </p:spPr>
        <p:txBody>
          <a:bodyPr lIns="0" rIns="0" tIns="0" bIns="0" anchor="ctr"/>
          <a:p>
            <a:pPr algn="ctr"/>
            <a:r>
              <a:rPr lang="en-US" sz="2600">
                <a:latin typeface="Times New Roman"/>
              </a:rPr>
              <a:t>"The knowledge that every ambition is doomed to frustration</a:t>
            </a:r>
            <a:endParaRPr/>
          </a:p>
          <a:p>
            <a:pPr algn="ctr"/>
            <a:r>
              <a:rPr lang="en-US" sz="2600">
                <a:latin typeface="Times New Roman"/>
              </a:rPr>
              <a:t>at the hands of a skeleton</a:t>
            </a:r>
            <a:endParaRPr/>
          </a:p>
          <a:p>
            <a:pPr algn="ctr"/>
            <a:r>
              <a:rPr lang="en-US" sz="2600">
                <a:latin typeface="Times New Roman"/>
              </a:rPr>
              <a:t>has never prevented the majority of human beings</a:t>
            </a:r>
            <a:endParaRPr/>
          </a:p>
          <a:p>
            <a:pPr algn="ctr"/>
            <a:r>
              <a:rPr lang="en-US" sz="2600">
                <a:latin typeface="Times New Roman"/>
              </a:rPr>
              <a:t>from behaving as though death</a:t>
            </a:r>
            <a:endParaRPr/>
          </a:p>
          <a:p>
            <a:pPr algn="ctr"/>
            <a:r>
              <a:rPr lang="en-US" sz="2600">
                <a:latin typeface="Times New Roman"/>
              </a:rPr>
              <a:t>were no more than an unfounded rumor."    </a:t>
            </a:r>
            <a:endParaRPr/>
          </a:p>
          <a:p>
            <a:pPr algn="r"/>
            <a:r>
              <a:rPr lang="en-US" sz="2600">
                <a:latin typeface="Times New Roman"/>
              </a:rPr>
              <a:t>- Aldous Huxley</a:t>
            </a:r>
            <a:endParaRPr/>
          </a:p>
          <a:p>
            <a:pPr algn="r"/>
            <a:endParaRPr/>
          </a:p>
          <a:p>
            <a:r>
              <a:rPr lang="en-US" sz="2600">
                <a:latin typeface="Times New Roman"/>
              </a:rPr>
              <a:t>Many things we do accelerate aging; </a:t>
            </a:r>
            <a:endParaRPr/>
          </a:p>
          <a:p>
            <a:r>
              <a:rPr lang="en-US" sz="2600">
                <a:latin typeface="Times New Roman"/>
              </a:rPr>
              <a:t>Nothing has been found that slows senescence.</a:t>
            </a:r>
            <a:endParaRPr/>
          </a:p>
          <a:p>
            <a:endParaRPr/>
          </a:p>
          <a:p>
            <a:r>
              <a:rPr lang="en-US" sz="2600">
                <a:latin typeface="Times New Roman"/>
              </a:rPr>
              <a:t>Examples: </a:t>
            </a:r>
            <a:endParaRPr/>
          </a:p>
          <a:p>
            <a:r>
              <a:rPr lang="en-US" sz="2600">
                <a:latin typeface="Times New Roman"/>
              </a:rPr>
              <a:t> </a:t>
            </a:r>
            <a:r>
              <a:rPr lang="en-US" sz="2600">
                <a:latin typeface="Times New Roman"/>
              </a:rPr>
              <a:t>- skin and bones – vitamin D</a:t>
            </a:r>
            <a:endParaRPr/>
          </a:p>
          <a:p>
            <a:r>
              <a:rPr lang="en-US" sz="2600">
                <a:latin typeface="Times New Roman"/>
              </a:rPr>
              <a:t> </a:t>
            </a:r>
            <a:r>
              <a:rPr lang="en-US" sz="2600">
                <a:latin typeface="Times New Roman"/>
              </a:rPr>
              <a:t>- slowly toxic processed food</a:t>
            </a:r>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4" name="TextShape 1"/>
          <p:cNvSpPr txBox="1"/>
          <p:nvPr/>
        </p:nvSpPr>
        <p:spPr>
          <a:xfrm>
            <a:off x="504000" y="301320"/>
            <a:ext cx="9071640" cy="795960"/>
          </a:xfrm>
          <a:prstGeom prst="rect">
            <a:avLst/>
          </a:prstGeom>
          <a:solidFill>
            <a:srgbClr val="e6e6ff"/>
          </a:solidFill>
          <a:ln>
            <a:noFill/>
          </a:ln>
        </p:spPr>
        <p:txBody>
          <a:bodyPr lIns="0" rIns="0" tIns="0" bIns="0" anchor="ctr"/>
          <a:p>
            <a:pPr algn="ctr"/>
            <a:r>
              <a:rPr lang="en-US" sz="4400">
                <a:latin typeface="Times New Roman"/>
              </a:rPr>
              <a:t>Accelerated Aging</a:t>
            </a:r>
            <a:endParaRPr/>
          </a:p>
        </p:txBody>
      </p:sp>
      <p:pic>
        <p:nvPicPr>
          <p:cNvPr id="65" name="" descr=""/>
          <p:cNvPicPr/>
          <p:nvPr/>
        </p:nvPicPr>
        <p:blipFill>
          <a:blip r:embed="rId1"/>
          <a:stretch/>
        </p:blipFill>
        <p:spPr>
          <a:xfrm>
            <a:off x="2743200" y="995400"/>
            <a:ext cx="4572000" cy="6563160"/>
          </a:xfrm>
          <a:prstGeom prst="rect">
            <a:avLst/>
          </a:prstGeom>
          <a:ln>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6"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Vitamin D</a:t>
            </a:r>
            <a:endParaRPr/>
          </a:p>
        </p:txBody>
      </p:sp>
      <p:pic>
        <p:nvPicPr>
          <p:cNvPr id="67" name="" descr=""/>
          <p:cNvPicPr/>
          <p:nvPr/>
        </p:nvPicPr>
        <p:blipFill>
          <a:blip r:embed="rId1"/>
          <a:stretch/>
        </p:blipFill>
        <p:spPr>
          <a:xfrm>
            <a:off x="2926080" y="1461600"/>
            <a:ext cx="4480560" cy="5945040"/>
          </a:xfrm>
          <a:prstGeom prst="rect">
            <a:avLst/>
          </a:prstGeom>
          <a:ln>
            <a:noFill/>
          </a:ln>
        </p:spPr>
      </p:pic>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8"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200">
                <a:latin typeface="Times New Roman"/>
              </a:rPr>
              <a:t>What's Good about the Mediterranean Diet?</a:t>
            </a:r>
            <a:r>
              <a:rPr lang="en-US" sz="3200">
                <a:latin typeface="Times New Roman"/>
              </a:rPr>
              <a:t>
</a:t>
            </a:r>
            <a:r>
              <a:rPr lang="en-US" sz="2400">
                <a:latin typeface="Times New Roman"/>
              </a:rPr>
              <a:t>Really it's Crete, not France or Italy or Morocco...</a:t>
            </a:r>
            <a:endParaRPr/>
          </a:p>
        </p:txBody>
      </p:sp>
      <p:sp>
        <p:nvSpPr>
          <p:cNvPr id="69" name="TextShape 2"/>
          <p:cNvSpPr txBox="1"/>
          <p:nvPr/>
        </p:nvSpPr>
        <p:spPr>
          <a:xfrm>
            <a:off x="504000" y="1769040"/>
            <a:ext cx="9071640" cy="4384440"/>
          </a:xfrm>
          <a:prstGeom prst="rect">
            <a:avLst/>
          </a:prstGeom>
          <a:noFill/>
          <a:ln>
            <a:noFill/>
          </a:ln>
        </p:spPr>
        <p:txBody>
          <a:bodyPr lIns="0" rIns="0" tIns="0" bIns="0"/>
          <a:p>
            <a:pPr>
              <a:buSzPct val="45000"/>
              <a:buFont typeface="StarSymbol"/>
              <a:buChar char=""/>
            </a:pPr>
            <a:r>
              <a:rPr lang="en-US" sz="3200">
                <a:latin typeface="Times New Roman"/>
              </a:rPr>
              <a:t>Its components are synergistic cardiovascularly</a:t>
            </a:r>
            <a:endParaRPr/>
          </a:p>
          <a:p>
            <a:pPr lvl="1">
              <a:buSzPct val="75000"/>
              <a:buFont typeface="StarSymbol"/>
              <a:buChar char=""/>
            </a:pPr>
            <a:r>
              <a:rPr lang="en-US" sz="2800">
                <a:latin typeface="Times New Roman"/>
              </a:rPr>
              <a:t>Minimize animal fats, espcially cooked fat</a:t>
            </a:r>
            <a:endParaRPr/>
          </a:p>
          <a:p>
            <a:pPr lvl="1">
              <a:buSzPct val="75000"/>
              <a:buFont typeface="StarSymbol"/>
              <a:buChar char=""/>
            </a:pPr>
            <a:r>
              <a:rPr i="1" lang="en-US" sz="2800">
                <a:latin typeface="Times New Roman"/>
              </a:rPr>
              <a:t>Substitute</a:t>
            </a:r>
            <a:r>
              <a:rPr lang="en-US" sz="2800">
                <a:latin typeface="Times New Roman"/>
              </a:rPr>
              <a:t> olive oil &amp; nuts for fats and refined sugars</a:t>
            </a:r>
            <a:endParaRPr/>
          </a:p>
          <a:p>
            <a:pPr lvl="1">
              <a:buSzPct val="75000"/>
              <a:buFont typeface="StarSymbol"/>
              <a:buChar char=""/>
            </a:pPr>
            <a:r>
              <a:rPr lang="en-US" sz="2800">
                <a:latin typeface="Times New Roman"/>
              </a:rPr>
              <a:t>Replace baked treats with many servings of fruit and vegetables daily</a:t>
            </a:r>
            <a:endParaRPr/>
          </a:p>
          <a:p>
            <a:pPr lvl="1">
              <a:buSzPct val="75000"/>
              <a:buFont typeface="StarSymbol"/>
              <a:buChar char=""/>
            </a:pPr>
            <a:r>
              <a:rPr lang="en-US" sz="2800">
                <a:latin typeface="Times New Roman"/>
              </a:rPr>
              <a:t>Replace refined carbs with whole grains</a:t>
            </a:r>
            <a:endParaRPr/>
          </a:p>
          <a:p>
            <a:pPr lvl="1">
              <a:buSzPct val="75000"/>
              <a:buFont typeface="StarSymbol"/>
              <a:buChar char=""/>
            </a:pPr>
            <a:r>
              <a:rPr lang="en-US" sz="2800">
                <a:latin typeface="Times New Roman"/>
              </a:rPr>
              <a:t>Eat snack-sized meals</a:t>
            </a:r>
            <a:endParaRPr/>
          </a:p>
          <a:p>
            <a:pPr lvl="1">
              <a:buSzPct val="75000"/>
              <a:buFont typeface="StarSymbol"/>
              <a:buChar char=""/>
            </a:pPr>
            <a:r>
              <a:rPr lang="en-US" sz="2800">
                <a:latin typeface="Times New Roman"/>
              </a:rPr>
              <a:t>Legumes are important for protein, for vegans</a:t>
            </a:r>
            <a:r>
              <a:rPr lang="en-US" sz="2800">
                <a:latin typeface="Times New Roman"/>
              </a:rPr>
              <a:t>
</a:t>
            </a:r>
            <a:r>
              <a:rPr lang="en-US" sz="2800">
                <a:latin typeface="Times New Roman"/>
              </a:rPr>
              <a:t>	</a:t>
            </a:r>
            <a:r>
              <a:rPr lang="en-US" sz="2800">
                <a:latin typeface="Times New Roman"/>
              </a:rPr>
              <a:t>(nuts are more healthful, in palmful servings)</a:t>
            </a:r>
            <a:endParaRPr/>
          </a:p>
          <a:p>
            <a:pPr>
              <a:buSzPct val="45000"/>
              <a:buFont typeface="StarSymbol"/>
              <a:buChar char=""/>
            </a:pPr>
            <a:r>
              <a:rPr lang="en-US" sz="3200">
                <a:latin typeface="Times New Roman"/>
              </a:rPr>
              <a:t>(Eat food, mostly plants, in </a:t>
            </a:r>
            <a:r>
              <a:rPr i="1" lang="en-US" sz="3200">
                <a:latin typeface="Times New Roman"/>
              </a:rPr>
              <a:t>moderation</a:t>
            </a:r>
            <a:r>
              <a:rPr lang="en-US" sz="3200">
                <a:latin typeface="Times New Roman"/>
              </a:rPr>
              <a:t>.)</a:t>
            </a:r>
            <a:r>
              <a:rPr lang="en-US" sz="3200">
                <a:latin typeface="Times New Roman"/>
              </a:rPr>
              <a:t>
</a:t>
            </a:r>
            <a:r>
              <a:rPr lang="en-US" sz="3200">
                <a:latin typeface="Times New Roman"/>
              </a:rPr>
              <a:t>(Appetite is </a:t>
            </a:r>
            <a:r>
              <a:rPr i="1" lang="en-US" sz="3200">
                <a:latin typeface="Times New Roman"/>
              </a:rPr>
              <a:t>wrong</a:t>
            </a:r>
            <a:r>
              <a:rPr lang="en-US" sz="3200">
                <a:latin typeface="Times New Roman"/>
              </a:rPr>
              <a:t> – obesity, sugar stimulate hunger)</a:t>
            </a:r>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0"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Prevent and Reverse Heart Disease</a:t>
            </a:r>
            <a:endParaRPr/>
          </a:p>
        </p:txBody>
      </p:sp>
      <p:pic>
        <p:nvPicPr>
          <p:cNvPr id="71" name="" descr=""/>
          <p:cNvPicPr/>
          <p:nvPr/>
        </p:nvPicPr>
        <p:blipFill>
          <a:blip r:embed="rId1"/>
          <a:stretch/>
        </p:blipFill>
        <p:spPr>
          <a:xfrm>
            <a:off x="1005840" y="1828800"/>
            <a:ext cx="3228480" cy="4609800"/>
          </a:xfrm>
          <a:prstGeom prst="rect">
            <a:avLst/>
          </a:prstGeom>
          <a:ln>
            <a:noFill/>
          </a:ln>
        </p:spPr>
      </p:pic>
      <p:pic>
        <p:nvPicPr>
          <p:cNvPr id="72" name="" descr=""/>
          <p:cNvPicPr/>
          <p:nvPr/>
        </p:nvPicPr>
        <p:blipFill>
          <a:blip r:embed="rId2"/>
          <a:stretch/>
        </p:blipFill>
        <p:spPr>
          <a:xfrm>
            <a:off x="5852160" y="1828800"/>
            <a:ext cx="3030480" cy="4572000"/>
          </a:xfrm>
          <a:prstGeom prst="rect">
            <a:avLst/>
          </a:prstGeom>
          <a:ln>
            <a:noFill/>
          </a:ln>
        </p:spPr>
      </p:pic>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3"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It is possible to reverse heart disease</a:t>
            </a:r>
            <a:endParaRPr/>
          </a:p>
        </p:txBody>
      </p:sp>
      <p:sp>
        <p:nvSpPr>
          <p:cNvPr id="74" name="TextShape 2"/>
          <p:cNvSpPr txBox="1"/>
          <p:nvPr/>
        </p:nvSpPr>
        <p:spPr>
          <a:xfrm>
            <a:off x="504000" y="1769040"/>
            <a:ext cx="9071640" cy="4384440"/>
          </a:xfrm>
          <a:prstGeom prst="rect">
            <a:avLst/>
          </a:prstGeom>
          <a:noFill/>
          <a:ln>
            <a:noFill/>
          </a:ln>
        </p:spPr>
        <p:txBody>
          <a:bodyPr lIns="0" rIns="0" tIns="0" bIns="0"/>
          <a:p>
            <a:pPr>
              <a:buSzPct val="45000"/>
              <a:buFont typeface="StarSymbol"/>
              <a:buChar char=""/>
            </a:pPr>
            <a:r>
              <a:rPr lang="en-US" sz="3200">
                <a:latin typeface="Times New Roman"/>
              </a:rPr>
              <a:t>This requires a strict, low-fat vegan diet with vitamin B12 and vitamin D supplements</a:t>
            </a:r>
            <a:endParaRPr/>
          </a:p>
          <a:p>
            <a:pPr>
              <a:buSzPct val="45000"/>
              <a:buFont typeface="StarSymbol"/>
              <a:buChar char=""/>
            </a:pPr>
            <a:r>
              <a:rPr lang="en-US" sz="3200">
                <a:latin typeface="Times New Roman"/>
              </a:rPr>
              <a:t>There are wide differences among individuals:</a:t>
            </a:r>
            <a:endParaRPr/>
          </a:p>
          <a:p>
            <a:pPr lvl="1">
              <a:buSzPct val="75000"/>
              <a:buFont typeface="StarSymbol"/>
              <a:buChar char=""/>
            </a:pPr>
            <a:r>
              <a:rPr i="1" lang="en-US" sz="2800">
                <a:latin typeface="Times New Roman"/>
              </a:rPr>
              <a:t>Jack Spratt could eat no fat;</a:t>
            </a:r>
            <a:r>
              <a:rPr i="1" lang="en-US" sz="2800">
                <a:latin typeface="Times New Roman"/>
              </a:rPr>
              <a:t>
</a:t>
            </a:r>
            <a:r>
              <a:rPr i="1" lang="en-US" sz="2800">
                <a:latin typeface="Times New Roman"/>
              </a:rPr>
              <a:t>His wife could eat no lean.</a:t>
            </a:r>
            <a:r>
              <a:rPr i="1" lang="en-US" sz="2800">
                <a:latin typeface="Times New Roman"/>
              </a:rPr>
              <a:t>
</a:t>
            </a:r>
            <a:r>
              <a:rPr i="1" lang="en-US" sz="2800">
                <a:latin typeface="Times New Roman"/>
              </a:rPr>
              <a:t>And so, between them both, you see;</a:t>
            </a:r>
            <a:r>
              <a:rPr i="1" lang="en-US" sz="2800">
                <a:latin typeface="Times New Roman"/>
              </a:rPr>
              <a:t>
</a:t>
            </a:r>
            <a:r>
              <a:rPr i="1" lang="en-US" sz="2800">
                <a:latin typeface="Times New Roman"/>
              </a:rPr>
              <a:t>They licked the platter clean.</a:t>
            </a:r>
            <a:endParaRPr/>
          </a:p>
          <a:p>
            <a:pPr>
              <a:buSzPct val="45000"/>
              <a:buFont typeface="StarSymbol"/>
              <a:buChar char=""/>
            </a:pPr>
            <a:r>
              <a:rPr lang="en-US" sz="3200">
                <a:latin typeface="Times New Roman"/>
              </a:rPr>
              <a:t>About 1/3 of people have “prediabetes”, which is accelerated by refined fructose &amp; sucrose, and by fat and oil.</a:t>
            </a:r>
            <a:endParaRPr/>
          </a:p>
          <a:p>
            <a:pPr>
              <a:buSzPct val="45000"/>
              <a:buFont typeface="StarSymbol"/>
              <a:buChar char=""/>
            </a:pPr>
            <a:r>
              <a:rPr lang="en-US" sz="3200">
                <a:latin typeface="Times New Roman"/>
              </a:rPr>
              <a:t>The “lipid profile” and fasting blood sugar can profile individual needs for diet and activity change.</a:t>
            </a:r>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5"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Cookbooks</a:t>
            </a:r>
            <a:endParaRPr/>
          </a:p>
        </p:txBody>
      </p:sp>
      <p:pic>
        <p:nvPicPr>
          <p:cNvPr id="76" name="" descr=""/>
          <p:cNvPicPr/>
          <p:nvPr/>
        </p:nvPicPr>
        <p:blipFill>
          <a:blip r:embed="rId1"/>
          <a:stretch/>
        </p:blipFill>
        <p:spPr>
          <a:xfrm>
            <a:off x="5250600" y="1752840"/>
            <a:ext cx="4533480" cy="5562360"/>
          </a:xfrm>
          <a:prstGeom prst="rect">
            <a:avLst/>
          </a:prstGeom>
          <a:ln>
            <a:noFill/>
          </a:ln>
        </p:spPr>
      </p:pic>
      <p:pic>
        <p:nvPicPr>
          <p:cNvPr id="77" name="" descr=""/>
          <p:cNvPicPr/>
          <p:nvPr/>
        </p:nvPicPr>
        <p:blipFill>
          <a:blip r:embed="rId2"/>
          <a:stretch/>
        </p:blipFill>
        <p:spPr>
          <a:xfrm>
            <a:off x="365760" y="1737360"/>
            <a:ext cx="4533480" cy="5562360"/>
          </a:xfrm>
          <a:prstGeom prst="rect">
            <a:avLst/>
          </a:prstGeom>
          <a:ln>
            <a:noFill/>
          </a:ln>
        </p:spPr>
      </p:pic>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78"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Our Insanity: Pills vs Discipline</a:t>
            </a:r>
            <a:endParaRPr/>
          </a:p>
        </p:txBody>
      </p:sp>
      <p:pic>
        <p:nvPicPr>
          <p:cNvPr id="79" name="" descr=""/>
          <p:cNvPicPr/>
          <p:nvPr/>
        </p:nvPicPr>
        <p:blipFill>
          <a:blip r:embed="rId1"/>
          <a:stretch/>
        </p:blipFill>
        <p:spPr>
          <a:xfrm>
            <a:off x="2356920" y="1245600"/>
            <a:ext cx="4663440" cy="6105960"/>
          </a:xfrm>
          <a:prstGeom prst="rect">
            <a:avLst/>
          </a:prstGeom>
          <a:ln>
            <a:noFill/>
          </a:ln>
        </p:spPr>
      </p:pic>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0" name="TextShape 1"/>
          <p:cNvSpPr txBox="1"/>
          <p:nvPr/>
        </p:nvSpPr>
        <p:spPr>
          <a:xfrm>
            <a:off x="504000" y="301320"/>
            <a:ext cx="9071640" cy="978840"/>
          </a:xfrm>
          <a:prstGeom prst="rect">
            <a:avLst/>
          </a:prstGeom>
          <a:solidFill>
            <a:srgbClr val="e6e6ff"/>
          </a:solidFill>
          <a:ln>
            <a:noFill/>
          </a:ln>
        </p:spPr>
        <p:txBody>
          <a:bodyPr lIns="0" rIns="0" tIns="0" bIns="0" anchor="ctr"/>
          <a:p>
            <a:pPr algn="ctr"/>
            <a:r>
              <a:rPr lang="en-US" sz="4400">
                <a:latin typeface="Times New Roman"/>
              </a:rPr>
              <a:t>The Relative Benefit of Pills</a:t>
            </a:r>
            <a:endParaRPr/>
          </a:p>
        </p:txBody>
      </p:sp>
      <p:pic>
        <p:nvPicPr>
          <p:cNvPr id="81" name="" descr=""/>
          <p:cNvPicPr/>
          <p:nvPr/>
        </p:nvPicPr>
        <p:blipFill>
          <a:blip r:embed="rId1"/>
          <a:stretch/>
        </p:blipFill>
        <p:spPr>
          <a:xfrm>
            <a:off x="1097280" y="1188720"/>
            <a:ext cx="8229600" cy="6217920"/>
          </a:xfrm>
          <a:prstGeom prst="rect">
            <a:avLst/>
          </a:prstGeom>
          <a:ln>
            <a:noFill/>
          </a:ln>
        </p:spPr>
      </p:pic>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2"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Health in a Nutshell</a:t>
            </a:r>
            <a:endParaRPr/>
          </a:p>
        </p:txBody>
      </p:sp>
      <p:sp>
        <p:nvSpPr>
          <p:cNvPr id="83" name="TextShape 2"/>
          <p:cNvSpPr txBox="1"/>
          <p:nvPr/>
        </p:nvSpPr>
        <p:spPr>
          <a:xfrm>
            <a:off x="504000" y="1769040"/>
            <a:ext cx="9071640" cy="4384440"/>
          </a:xfrm>
          <a:prstGeom prst="rect">
            <a:avLst/>
          </a:prstGeom>
          <a:noFill/>
          <a:ln>
            <a:noFill/>
          </a:ln>
        </p:spPr>
        <p:txBody>
          <a:bodyPr lIns="0" rIns="0" tIns="0" bIns="0"/>
          <a:p>
            <a:pPr>
              <a:buSzPct val="45000"/>
              <a:buFont typeface="StarSymbol"/>
              <a:buChar char=""/>
            </a:pPr>
            <a:r>
              <a:rPr lang="en-US" sz="3200">
                <a:latin typeface="Times New Roman"/>
              </a:rPr>
              <a:t>Eat Food, mostly plants</a:t>
            </a:r>
            <a:endParaRPr/>
          </a:p>
          <a:p>
            <a:pPr lvl="1">
              <a:buSzPct val="75000"/>
              <a:buFont typeface="StarSymbol"/>
              <a:buChar char=""/>
            </a:pPr>
            <a:r>
              <a:rPr lang="en-US" sz="2800">
                <a:latin typeface="Times New Roman"/>
              </a:rPr>
              <a:t>Minimise oil/fat</a:t>
            </a:r>
            <a:endParaRPr/>
          </a:p>
          <a:p>
            <a:pPr lvl="1">
              <a:buSzPct val="75000"/>
              <a:buFont typeface="StarSymbol"/>
              <a:buChar char=""/>
            </a:pPr>
            <a:r>
              <a:rPr lang="en-US" sz="2800">
                <a:latin typeface="Times New Roman"/>
              </a:rPr>
              <a:t>Eschew cooked fat, especially cooked animal fat</a:t>
            </a:r>
            <a:endParaRPr/>
          </a:p>
          <a:p>
            <a:pPr lvl="1">
              <a:buSzPct val="75000"/>
              <a:buFont typeface="StarSymbol"/>
              <a:buChar char=""/>
            </a:pPr>
            <a:r>
              <a:rPr lang="en-US" sz="2800">
                <a:latin typeface="Times New Roman"/>
              </a:rPr>
              <a:t>“</a:t>
            </a:r>
            <a:r>
              <a:rPr lang="en-US" sz="2800">
                <a:latin typeface="Times New Roman"/>
              </a:rPr>
              <a:t>Ah don't eat fat; it wars with the stomach” – Satchel Paige</a:t>
            </a:r>
            <a:endParaRPr/>
          </a:p>
          <a:p>
            <a:pPr>
              <a:buSzPct val="45000"/>
              <a:buFont typeface="StarSymbol"/>
              <a:buChar char=""/>
            </a:pPr>
            <a:r>
              <a:rPr lang="en-US" sz="3200">
                <a:latin typeface="Times New Roman"/>
              </a:rPr>
              <a:t>Avoid manufactured food</a:t>
            </a:r>
            <a:endParaRPr/>
          </a:p>
          <a:p>
            <a:pPr lvl="1">
              <a:buSzPct val="75000"/>
              <a:buFont typeface="StarSymbol"/>
              <a:buChar char=""/>
            </a:pPr>
            <a:r>
              <a:rPr lang="en-US" sz="2800">
                <a:latin typeface="Times New Roman"/>
              </a:rPr>
              <a:t>Fructose, sucrose (glucose + fructose)</a:t>
            </a:r>
            <a:endParaRPr/>
          </a:p>
          <a:p>
            <a:pPr lvl="1">
              <a:buSzPct val="75000"/>
              <a:buFont typeface="StarSymbol"/>
              <a:buChar char=""/>
            </a:pPr>
            <a:r>
              <a:rPr lang="en-US" sz="2800">
                <a:latin typeface="Times New Roman"/>
              </a:rPr>
              <a:t>Sodium load</a:t>
            </a:r>
            <a:endParaRPr/>
          </a:p>
          <a:p>
            <a:pPr>
              <a:buSzPct val="45000"/>
              <a:buFont typeface="StarSymbol"/>
              <a:buChar char=""/>
            </a:pPr>
            <a:r>
              <a:rPr lang="en-US" sz="3200">
                <a:latin typeface="Times New Roman"/>
              </a:rPr>
              <a:t>Lean protein</a:t>
            </a:r>
            <a:endParaRPr/>
          </a:p>
          <a:p>
            <a:pPr lvl="1">
              <a:buSzPct val="75000"/>
              <a:buFont typeface="StarSymbol"/>
              <a:buChar char=""/>
            </a:pPr>
            <a:r>
              <a:rPr lang="en-US" sz="2800">
                <a:latin typeface="Times New Roman"/>
              </a:rPr>
              <a:t>Eggs &gt; fish &gt; fowl &gt; game &gt; pork/mutton/beef</a:t>
            </a:r>
            <a:endParaRPr/>
          </a:p>
          <a:p>
            <a:pPr>
              <a:buSzPct val="45000"/>
              <a:buFont typeface="StarSymbol"/>
              <a:buChar char=""/>
            </a:pPr>
            <a:r>
              <a:rPr lang="en-US" sz="3200">
                <a:latin typeface="Times New Roman"/>
              </a:rPr>
              <a:t>Don't inhale any kind of smoke</a:t>
            </a:r>
            <a:endParaRPr/>
          </a:p>
          <a:p>
            <a:pPr>
              <a:buSzPct val="45000"/>
              <a:buFont typeface="StarSymbol"/>
              <a:buChar char=""/>
            </a:pPr>
            <a:r>
              <a:rPr lang="en-US" sz="3200">
                <a:latin typeface="Times New Roman"/>
              </a:rPr>
              <a:t>Live life with others:</a:t>
            </a:r>
            <a:endParaRPr/>
          </a:p>
          <a:p>
            <a:pPr lvl="1">
              <a:buSzPct val="75000"/>
              <a:buFont typeface="StarSymbol"/>
              <a:buChar char=""/>
            </a:pPr>
            <a:r>
              <a:rPr lang="en-US" sz="2800">
                <a:latin typeface="Times New Roman"/>
              </a:rPr>
              <a:t>Exercise</a:t>
            </a:r>
            <a:endParaRPr/>
          </a:p>
          <a:p>
            <a:pPr lvl="1">
              <a:buSzPct val="75000"/>
              <a:buFont typeface="StarSymbol"/>
              <a:buChar char=""/>
            </a:pPr>
            <a:r>
              <a:rPr lang="en-US" sz="2800">
                <a:latin typeface="Times New Roman"/>
              </a:rPr>
              <a:t>Feel loved</a:t>
            </a:r>
            <a:endParaRPr/>
          </a:p>
          <a:p>
            <a:pPr lvl="1">
              <a:buSzPct val="75000"/>
              <a:buFont typeface="StarSymbol"/>
              <a:buChar char=""/>
            </a:pPr>
            <a:r>
              <a:rPr lang="en-US" sz="2800">
                <a:latin typeface="Times New Roman"/>
              </a:rPr>
              <a:t>Join groups (fly a tandem glider)</a:t>
            </a:r>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7"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A Smorgasbord</a:t>
            </a:r>
            <a:endParaRPr/>
          </a:p>
        </p:txBody>
      </p:sp>
      <p:sp>
        <p:nvSpPr>
          <p:cNvPr id="48" name="TextShape 2"/>
          <p:cNvSpPr txBox="1"/>
          <p:nvPr/>
        </p:nvSpPr>
        <p:spPr>
          <a:xfrm>
            <a:off x="504000" y="1769040"/>
            <a:ext cx="9071640" cy="4384440"/>
          </a:xfrm>
          <a:prstGeom prst="rect">
            <a:avLst/>
          </a:prstGeom>
          <a:noFill/>
          <a:ln>
            <a:noFill/>
          </a:ln>
        </p:spPr>
        <p:txBody>
          <a:bodyPr lIns="0" rIns="0" tIns="0" bIns="0" anchor="ctr"/>
          <a:p>
            <a:pPr algn="ctr"/>
            <a:r>
              <a:rPr lang="en-US" sz="2600">
                <a:latin typeface="Times New Roman"/>
              </a:rPr>
              <a:t>What would you like to hear about?</a:t>
            </a:r>
            <a:endParaRPr/>
          </a:p>
          <a:p>
            <a:pPr algn="ctr"/>
            <a:endParaRPr/>
          </a:p>
          <a:p>
            <a:pPr algn="ctr"/>
            <a:r>
              <a:rPr lang="en-US" sz="2600">
                <a:latin typeface="Times New Roman"/>
              </a:rPr>
              <a:t>1: What is Senescence?</a:t>
            </a:r>
            <a:endParaRPr/>
          </a:p>
          <a:p>
            <a:pPr algn="ctr"/>
            <a:r>
              <a:rPr lang="en-US" sz="2600">
                <a:latin typeface="Times New Roman"/>
              </a:rPr>
              <a:t>2: Can it be Postponed?</a:t>
            </a:r>
            <a:endParaRPr/>
          </a:p>
          <a:p>
            <a:pPr algn="ctr"/>
            <a:r>
              <a:rPr lang="en-US" sz="2600">
                <a:latin typeface="Times New Roman"/>
              </a:rPr>
              <a:t>3: Shear wave...</a:t>
            </a:r>
            <a:endParaRPr/>
          </a:p>
          <a:p>
            <a:pPr algn="ctr"/>
            <a:r>
              <a:rPr lang="en-US" sz="2600">
                <a:latin typeface="Times New Roman"/>
              </a:rPr>
              <a:t>4: Convective wave</a:t>
            </a:r>
            <a:endParaRPr/>
          </a:p>
          <a:p>
            <a:pPr algn="ctr"/>
            <a:endParaRPr/>
          </a:p>
          <a:p>
            <a:pPr algn="ctr"/>
            <a:endParaRPr/>
          </a:p>
          <a:p>
            <a:pPr algn="ctr"/>
            <a:r>
              <a:rPr i="1" lang="en-US" sz="2600">
                <a:latin typeface="Times New Roman"/>
              </a:rPr>
              <a:t>If anything I say makes no sense, please consider it failed humor.</a:t>
            </a:r>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4"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Pushing Senescence Away</a:t>
            </a:r>
            <a:endParaRPr/>
          </a:p>
        </p:txBody>
      </p:sp>
      <p:pic>
        <p:nvPicPr>
          <p:cNvPr id="85" name="" descr=""/>
          <p:cNvPicPr/>
          <p:nvPr/>
        </p:nvPicPr>
        <p:blipFill>
          <a:blip r:embed="rId1"/>
          <a:stretch/>
        </p:blipFill>
        <p:spPr>
          <a:xfrm>
            <a:off x="2926080" y="1398600"/>
            <a:ext cx="4389120" cy="6008040"/>
          </a:xfrm>
          <a:prstGeom prst="rect">
            <a:avLst/>
          </a:prstGeom>
          <a:ln>
            <a:noFill/>
          </a:ln>
        </p:spPr>
      </p:pic>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6"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A Form of Happiness</a:t>
            </a:r>
            <a:endParaRPr/>
          </a:p>
        </p:txBody>
      </p:sp>
      <p:pic>
        <p:nvPicPr>
          <p:cNvPr id="87" name="" descr=""/>
          <p:cNvPicPr/>
          <p:nvPr/>
        </p:nvPicPr>
        <p:blipFill>
          <a:blip r:embed="rId1"/>
          <a:stretch/>
        </p:blipFill>
        <p:spPr>
          <a:xfrm>
            <a:off x="12600" y="1737000"/>
            <a:ext cx="10079640" cy="566964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8"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000">
                <a:latin typeface="Times New Roman"/>
              </a:rPr>
              <a:t>Atmospheric Waviness Over the Prairie</a:t>
            </a:r>
            <a:endParaRPr/>
          </a:p>
        </p:txBody>
      </p:sp>
      <p:sp>
        <p:nvSpPr>
          <p:cNvPr id="89" name="TextShape 2"/>
          <p:cNvSpPr txBox="1"/>
          <p:nvPr/>
        </p:nvSpPr>
        <p:spPr>
          <a:xfrm>
            <a:off x="504000" y="2651760"/>
            <a:ext cx="9071640" cy="4297680"/>
          </a:xfrm>
          <a:prstGeom prst="rect">
            <a:avLst/>
          </a:prstGeom>
          <a:noFill/>
          <a:ln>
            <a:noFill/>
          </a:ln>
        </p:spPr>
        <p:txBody>
          <a:bodyPr lIns="0" rIns="0" tIns="0" bIns="0"/>
          <a:p>
            <a:pPr>
              <a:buSzPct val="45000"/>
              <a:buFont typeface="StarSymbol"/>
              <a:buChar char=""/>
            </a:pPr>
            <a:r>
              <a:rPr lang="en-US" sz="3200">
                <a:latin typeface="Times New Roman"/>
              </a:rPr>
              <a:t>Wave is everywhere</a:t>
            </a:r>
            <a:endParaRPr/>
          </a:p>
          <a:p>
            <a:pPr lvl="1">
              <a:buSzPct val="75000"/>
              <a:buFont typeface="StarSymbol"/>
              <a:buChar char=""/>
            </a:pPr>
            <a:r>
              <a:rPr lang="en-US" sz="2800">
                <a:latin typeface="Times New Roman"/>
              </a:rPr>
              <a:t>Not all wave is soarable</a:t>
            </a:r>
            <a:endParaRPr/>
          </a:p>
          <a:p>
            <a:pPr lvl="1">
              <a:buSzPct val="75000"/>
              <a:buFont typeface="StarSymbol"/>
              <a:buChar char=""/>
            </a:pPr>
            <a:r>
              <a:rPr lang="en-US" sz="2800">
                <a:latin typeface="Times New Roman"/>
              </a:rPr>
              <a:t>There's more than you think</a:t>
            </a:r>
            <a:endParaRPr/>
          </a:p>
          <a:p>
            <a:pPr lvl="1">
              <a:buSzPct val="75000"/>
              <a:buFont typeface="StarSymbol"/>
              <a:buChar char=""/>
            </a:pPr>
            <a:r>
              <a:rPr lang="en-US" sz="2800">
                <a:latin typeface="Times New Roman"/>
              </a:rPr>
              <a:t>It's often evanescent</a:t>
            </a:r>
            <a:endParaRPr/>
          </a:p>
          <a:p>
            <a:pPr>
              <a:buSzPct val="45000"/>
              <a:buFont typeface="StarSymbol"/>
              <a:buChar char=""/>
            </a:pPr>
            <a:r>
              <a:rPr lang="en-US" sz="3200">
                <a:latin typeface="Times New Roman"/>
              </a:rPr>
              <a:t>The atmosphere is a stack of vast leaves of air moving across each other</a:t>
            </a:r>
            <a:endParaRPr/>
          </a:p>
          <a:p>
            <a:pPr lvl="1">
              <a:buSzPct val="75000"/>
              <a:buFont typeface="StarSymbol"/>
              <a:buChar char=""/>
            </a:pPr>
            <a:r>
              <a:rPr lang="en-US" sz="2800">
                <a:latin typeface="Times New Roman"/>
              </a:rPr>
              <a:t>Different density (temp, humidity)</a:t>
            </a:r>
            <a:endParaRPr/>
          </a:p>
          <a:p>
            <a:pPr lvl="1">
              <a:buSzPct val="75000"/>
              <a:buFont typeface="StarSymbol"/>
              <a:buChar char=""/>
            </a:pPr>
            <a:r>
              <a:rPr lang="en-US" sz="2800">
                <a:latin typeface="Times New Roman"/>
              </a:rPr>
              <a:t>Different lapse rate</a:t>
            </a:r>
            <a:endParaRPr/>
          </a:p>
          <a:p>
            <a:pPr lvl="1">
              <a:buSzPct val="75000"/>
              <a:buFont typeface="StarSymbol"/>
              <a:buChar char=""/>
            </a:pPr>
            <a:r>
              <a:rPr lang="en-US" sz="2800">
                <a:latin typeface="Times New Roman"/>
              </a:rPr>
              <a:t>Different speed</a:t>
            </a:r>
            <a:endParaRPr/>
          </a:p>
          <a:p>
            <a:pPr>
              <a:buSzPct val="45000"/>
              <a:buFont typeface="StarSymbol"/>
              <a:buChar char=""/>
            </a:pPr>
            <a:r>
              <a:rPr lang="en-US" sz="3200">
                <a:latin typeface="Times New Roman"/>
              </a:rPr>
              <a:t>Where there's difference across a boundary, there is wave.</a:t>
            </a:r>
            <a:endParaRPr/>
          </a:p>
        </p:txBody>
      </p:sp>
      <p:pic>
        <p:nvPicPr>
          <p:cNvPr id="90" name="" descr=""/>
          <p:cNvPicPr/>
          <p:nvPr/>
        </p:nvPicPr>
        <p:blipFill>
          <a:blip r:embed="rId1"/>
          <a:stretch/>
        </p:blipFill>
        <p:spPr>
          <a:xfrm>
            <a:off x="4878360" y="1188720"/>
            <a:ext cx="4697280" cy="3108960"/>
          </a:xfrm>
          <a:prstGeom prst="rect">
            <a:avLst/>
          </a:prstGeom>
          <a:ln>
            <a:noFill/>
          </a:ln>
        </p:spPr>
      </p:pic>
    </p:spTree>
  </p:cSld>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1"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Types of periodicity</a:t>
            </a:r>
            <a:endParaRPr/>
          </a:p>
        </p:txBody>
      </p:sp>
      <p:sp>
        <p:nvSpPr>
          <p:cNvPr id="92" name="TextShape 2"/>
          <p:cNvSpPr txBox="1"/>
          <p:nvPr/>
        </p:nvSpPr>
        <p:spPr>
          <a:xfrm>
            <a:off x="504000" y="1769040"/>
            <a:ext cx="9071640" cy="4384440"/>
          </a:xfrm>
          <a:prstGeom prst="rect">
            <a:avLst/>
          </a:prstGeom>
          <a:noFill/>
          <a:ln>
            <a:noFill/>
          </a:ln>
        </p:spPr>
        <p:txBody>
          <a:bodyPr lIns="0" rIns="0" tIns="0" bIns="0"/>
          <a:p>
            <a:pPr>
              <a:buSzPct val="45000"/>
              <a:buFont typeface="StarSymbol"/>
              <a:buChar char=""/>
            </a:pPr>
            <a:r>
              <a:rPr lang="en-US" sz="3200">
                <a:latin typeface="Times New Roman"/>
              </a:rPr>
              <a:t>Stable: no wave; laminar flow, eddies damp out</a:t>
            </a:r>
            <a:endParaRPr/>
          </a:p>
          <a:p>
            <a:pPr>
              <a:buSzPct val="45000"/>
              <a:buFont typeface="StarSymbol"/>
              <a:buChar char=""/>
            </a:pPr>
            <a:r>
              <a:rPr lang="en-US" sz="3200">
                <a:latin typeface="Times New Roman"/>
              </a:rPr>
              <a:t>Shear wave: periodicity due to difference of wind speed across a boundary (of density, humidity, temperature, velocity)</a:t>
            </a:r>
            <a:endParaRPr/>
          </a:p>
          <a:p>
            <a:pPr>
              <a:buSzPct val="45000"/>
              <a:buFont typeface="StarSymbol"/>
              <a:buChar char=""/>
            </a:pPr>
            <a:r>
              <a:rPr lang="en-US" sz="3200">
                <a:latin typeface="Times New Roman"/>
              </a:rPr>
              <a:t>Thermal wave (streeting)</a:t>
            </a:r>
            <a:endParaRPr/>
          </a:p>
          <a:p>
            <a:pPr lvl="1">
              <a:buSzPct val="75000"/>
              <a:buFont typeface="StarSymbol"/>
              <a:buChar char=""/>
            </a:pPr>
            <a:r>
              <a:rPr lang="en-US" sz="2800">
                <a:latin typeface="Times New Roman"/>
              </a:rPr>
              <a:t>Strongly affected by wind velocity and instability.</a:t>
            </a:r>
            <a:endParaRPr/>
          </a:p>
          <a:p>
            <a:pPr>
              <a:buSzPct val="45000"/>
              <a:buFont typeface="StarSymbol"/>
              <a:buChar char=""/>
            </a:pPr>
            <a:r>
              <a:rPr lang="en-US" sz="3200">
                <a:latin typeface="Times New Roman"/>
              </a:rPr>
              <a:t>Convection wave: periodicity enhanced by thermal penetration from lower layer to upper</a:t>
            </a:r>
            <a:endParaRPr/>
          </a:p>
          <a:p>
            <a:pPr lvl="1">
              <a:buSzPct val="75000"/>
              <a:buFont typeface="StarSymbol"/>
              <a:buChar char=""/>
            </a:pPr>
            <a:r>
              <a:rPr lang="en-US" sz="2800">
                <a:latin typeface="Times New Roman"/>
              </a:rPr>
              <a:t>Strongly affected by instability of lower and stability of upper layer.</a:t>
            </a:r>
            <a:endParaRPr/>
          </a:p>
          <a:p>
            <a:pPr>
              <a:buSzPct val="45000"/>
              <a:buFont typeface="StarSymbol"/>
              <a:buChar char=""/>
            </a:pPr>
            <a:r>
              <a:rPr lang="en-US" sz="3200">
                <a:latin typeface="Times New Roman"/>
              </a:rPr>
              <a:t>Convective wave vs convective rolls</a:t>
            </a:r>
            <a:endParaRPr/>
          </a:p>
          <a:p>
            <a:pPr lvl="1">
              <a:buSzPct val="75000"/>
              <a:buFont typeface="StarSymbol"/>
              <a:buChar char=""/>
            </a:pPr>
            <a:r>
              <a:rPr lang="en-US" sz="2800">
                <a:latin typeface="Times New Roman"/>
              </a:rPr>
              <a:t>Convective roll = “morning glory” in Australia, post-coldfront rows</a:t>
            </a:r>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3"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Non-Wave – no nocturnal inversion, stable</a:t>
            </a:r>
            <a:endParaRPr/>
          </a:p>
        </p:txBody>
      </p:sp>
      <p:pic>
        <p:nvPicPr>
          <p:cNvPr id="94" name="" descr=""/>
          <p:cNvPicPr/>
          <p:nvPr/>
        </p:nvPicPr>
        <p:blipFill>
          <a:blip r:embed="rId1"/>
          <a:stretch/>
        </p:blipFill>
        <p:spPr>
          <a:xfrm>
            <a:off x="0" y="1645920"/>
            <a:ext cx="10080000" cy="5914080"/>
          </a:xfrm>
          <a:prstGeom prst="rect">
            <a:avLst/>
          </a:prstGeom>
          <a:ln>
            <a:noFill/>
          </a:ln>
        </p:spPr>
      </p:pic>
    </p:spTree>
  </p:cSld>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95" name="" descr=""/>
          <p:cNvPicPr/>
          <p:nvPr/>
        </p:nvPicPr>
        <p:blipFill>
          <a:blip r:embed="rId1"/>
          <a:stretch/>
        </p:blipFill>
        <p:spPr>
          <a:xfrm>
            <a:off x="0" y="91440"/>
            <a:ext cx="10079640" cy="5669640"/>
          </a:xfrm>
          <a:prstGeom prst="rect">
            <a:avLst/>
          </a:prstGeom>
          <a:ln>
            <a:noFill/>
          </a:ln>
        </p:spPr>
      </p:pic>
      <p:sp>
        <p:nvSpPr>
          <p:cNvPr id="96" name="TextShape 1"/>
          <p:cNvSpPr txBox="1"/>
          <p:nvPr/>
        </p:nvSpPr>
        <p:spPr>
          <a:xfrm>
            <a:off x="548640" y="6144480"/>
            <a:ext cx="9071640" cy="1262160"/>
          </a:xfrm>
          <a:prstGeom prst="rect">
            <a:avLst/>
          </a:prstGeom>
          <a:solidFill>
            <a:srgbClr val="e6e6ff"/>
          </a:solidFill>
          <a:ln>
            <a:noFill/>
          </a:ln>
        </p:spPr>
        <p:txBody>
          <a:bodyPr lIns="0" rIns="0" tIns="0" bIns="0" anchor="ctr"/>
          <a:p>
            <a:pPr algn="ctr"/>
            <a:r>
              <a:rPr lang="en-US" sz="2800">
                <a:latin typeface="Times New Roman"/>
              </a:rPr>
              <a:t>@ -12F/-20C water turns to dust...</a:t>
            </a:r>
            <a:r>
              <a:rPr lang="en-US" sz="2800">
                <a:latin typeface="Times New Roman"/>
              </a:rPr>
              <a:t>
</a:t>
            </a:r>
            <a:r>
              <a:rPr lang="en-US" sz="2800">
                <a:latin typeface="Times New Roman"/>
              </a:rPr>
              <a:t>Stable flow turns laminar if it can...</a:t>
            </a:r>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7"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Shear Wave</a:t>
            </a:r>
            <a:r>
              <a:rPr lang="en-US" sz="4400">
                <a:latin typeface="Times New Roman"/>
              </a:rPr>
              <a:t>
</a:t>
            </a:r>
            <a:r>
              <a:rPr lang="en-US" sz="3200">
                <a:latin typeface="Times New Roman"/>
              </a:rPr>
              <a:t>0F / -14C, nocturnal inversion, slight shear</a:t>
            </a:r>
            <a:endParaRPr/>
          </a:p>
        </p:txBody>
      </p:sp>
      <p:pic>
        <p:nvPicPr>
          <p:cNvPr id="98" name="" descr=""/>
          <p:cNvPicPr/>
          <p:nvPr/>
        </p:nvPicPr>
        <p:blipFill>
          <a:blip r:embed="rId1"/>
          <a:stretch/>
        </p:blipFill>
        <p:spPr>
          <a:xfrm>
            <a:off x="0" y="1714680"/>
            <a:ext cx="10079640" cy="5669640"/>
          </a:xfrm>
          <a:prstGeom prst="rect">
            <a:avLst/>
          </a:prstGeom>
          <a:ln>
            <a:noFill/>
          </a:ln>
        </p:spPr>
      </p:pic>
    </p:spTree>
  </p:cSld>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9" name="TextShape 1"/>
          <p:cNvSpPr txBox="1"/>
          <p:nvPr/>
        </p:nvSpPr>
        <p:spPr>
          <a:xfrm>
            <a:off x="504000" y="91440"/>
            <a:ext cx="9071640" cy="1262160"/>
          </a:xfrm>
          <a:prstGeom prst="rect">
            <a:avLst/>
          </a:prstGeom>
          <a:solidFill>
            <a:srgbClr val="e6e6ff"/>
          </a:solidFill>
          <a:ln>
            <a:noFill/>
          </a:ln>
        </p:spPr>
        <p:txBody>
          <a:bodyPr lIns="0" rIns="0" tIns="0" bIns="0" anchor="ctr"/>
          <a:p>
            <a:pPr algn="ctr"/>
            <a:r>
              <a:rPr lang="en-US" sz="4400">
                <a:latin typeface="Times New Roman"/>
              </a:rPr>
              <a:t>Lee Wave</a:t>
            </a:r>
            <a:endParaRPr/>
          </a:p>
        </p:txBody>
      </p:sp>
      <p:pic>
        <p:nvPicPr>
          <p:cNvPr id="100" name="" descr=""/>
          <p:cNvPicPr/>
          <p:nvPr/>
        </p:nvPicPr>
        <p:blipFill>
          <a:blip r:embed="rId1"/>
          <a:stretch/>
        </p:blipFill>
        <p:spPr>
          <a:xfrm>
            <a:off x="964440" y="1247040"/>
            <a:ext cx="8138160" cy="6328440"/>
          </a:xfrm>
          <a:prstGeom prst="rect">
            <a:avLst/>
          </a:prstGeom>
          <a:ln>
            <a:noFill/>
          </a:ln>
        </p:spPr>
      </p:pic>
    </p:spTree>
  </p:cSld>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01"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Thermal Wave</a:t>
            </a:r>
            <a:endParaRPr/>
          </a:p>
        </p:txBody>
      </p:sp>
      <p:sp>
        <p:nvSpPr>
          <p:cNvPr id="102" name="TextShape 2"/>
          <p:cNvSpPr txBox="1"/>
          <p:nvPr/>
        </p:nvSpPr>
        <p:spPr>
          <a:xfrm>
            <a:off x="504000" y="1769040"/>
            <a:ext cx="9071640" cy="4384440"/>
          </a:xfrm>
          <a:prstGeom prst="rect">
            <a:avLst/>
          </a:prstGeom>
          <a:noFill/>
          <a:ln>
            <a:noFill/>
          </a:ln>
        </p:spPr>
        <p:txBody>
          <a:bodyPr lIns="0" rIns="0" tIns="0" bIns="0"/>
          <a:p>
            <a:pPr>
              <a:buSzPct val="45000"/>
              <a:buFont typeface="StarSymbol"/>
              <a:buChar char=""/>
            </a:pPr>
            <a:r>
              <a:rPr lang="en-US" sz="3200">
                <a:latin typeface="Times New Roman"/>
              </a:rPr>
              <a:t>Any fluid flowing across a boundary bounces.</a:t>
            </a:r>
            <a:endParaRPr/>
          </a:p>
          <a:p>
            <a:pPr lvl="1">
              <a:buSzPct val="75000"/>
              <a:buFont typeface="StarSymbol"/>
              <a:buChar char=""/>
            </a:pPr>
            <a:r>
              <a:rPr lang="en-US" sz="2800">
                <a:latin typeface="Times New Roman"/>
              </a:rPr>
              <a:t>Shear can be speed, direction, or density … or all</a:t>
            </a:r>
            <a:endParaRPr/>
          </a:p>
          <a:p>
            <a:pPr>
              <a:buSzPct val="45000"/>
              <a:buFont typeface="StarSymbol"/>
              <a:buChar char=""/>
            </a:pPr>
            <a:r>
              <a:rPr lang="en-US" sz="3200">
                <a:latin typeface="Times New Roman"/>
              </a:rPr>
              <a:t>Thermals begin in an “unstable” layer and cross the boundary atop it.</a:t>
            </a:r>
            <a:endParaRPr/>
          </a:p>
          <a:p>
            <a:pPr lvl="1">
              <a:buSzPct val="75000"/>
              <a:buFont typeface="StarSymbol"/>
              <a:buChar char=""/>
            </a:pPr>
            <a:r>
              <a:rPr lang="en-US" sz="2800">
                <a:latin typeface="Times New Roman"/>
              </a:rPr>
              <a:t>Thermals penetrating the shear boundary are an obstacle to laminar flow and</a:t>
            </a:r>
            <a:endParaRPr/>
          </a:p>
          <a:p>
            <a:pPr lvl="1">
              <a:buSzPct val="75000"/>
              <a:buFont typeface="StarSymbol"/>
              <a:buChar char=""/>
            </a:pPr>
            <a:r>
              <a:rPr lang="en-US" sz="2800">
                <a:latin typeface="Times New Roman"/>
              </a:rPr>
              <a:t>Amplify the bounce within the stable layer above</a:t>
            </a:r>
            <a:endParaRPr/>
          </a:p>
          <a:p>
            <a:pPr>
              <a:buSzPct val="45000"/>
              <a:buFont typeface="StarSymbol"/>
              <a:buChar char=""/>
            </a:pPr>
            <a:r>
              <a:rPr lang="en-US" sz="3200">
                <a:latin typeface="Times New Roman"/>
              </a:rPr>
              <a:t>(If the layer above isn't stable, we get Cu-nim instead of thermal wave)</a:t>
            </a:r>
            <a:endParaRPr/>
          </a:p>
          <a:p>
            <a:pPr>
              <a:buSzPct val="45000"/>
              <a:buFont typeface="StarSymbol"/>
              <a:buChar char=""/>
            </a:pPr>
            <a:r>
              <a:rPr lang="en-US" sz="3200">
                <a:latin typeface="Times New Roman"/>
              </a:rPr>
              <a:t>If streeting occurs in the boundary layer,</a:t>
            </a:r>
            <a:endParaRPr/>
          </a:p>
          <a:p>
            <a:pPr lvl="1">
              <a:buSzPct val="75000"/>
              <a:buFont typeface="StarSymbol"/>
              <a:buChar char=""/>
            </a:pPr>
            <a:r>
              <a:rPr lang="en-US" sz="2800">
                <a:latin typeface="Times New Roman"/>
              </a:rPr>
              <a:t>Shear wave may align the streets or </a:t>
            </a:r>
            <a:endParaRPr/>
          </a:p>
          <a:p>
            <a:pPr lvl="1">
              <a:buSzPct val="75000"/>
              <a:buFont typeface="StarSymbol"/>
              <a:buChar char=""/>
            </a:pPr>
            <a:r>
              <a:rPr lang="en-US" sz="2800">
                <a:latin typeface="Times New Roman"/>
              </a:rPr>
              <a:t>Cross the streets (creating a checkerboard of cu, pretty rare)</a:t>
            </a:r>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3" name="" descr=""/>
          <p:cNvPicPr/>
          <p:nvPr/>
        </p:nvPicPr>
        <p:blipFill>
          <a:blip r:embed="rId1"/>
          <a:stretch/>
        </p:blipFill>
        <p:spPr>
          <a:xfrm>
            <a:off x="1247400" y="1294920"/>
            <a:ext cx="7610040" cy="6086160"/>
          </a:xfrm>
          <a:prstGeom prst="rect">
            <a:avLst/>
          </a:prstGeom>
          <a:ln>
            <a:noFill/>
          </a:ln>
        </p:spPr>
      </p:pic>
      <p:sp>
        <p:nvSpPr>
          <p:cNvPr id="104"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Wave d/t southerly flow ahead of a cold front</a:t>
            </a:r>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49" name="" descr=""/>
          <p:cNvPicPr/>
          <p:nvPr/>
        </p:nvPicPr>
        <p:blipFill>
          <a:blip r:embed="rId1"/>
          <a:stretch/>
        </p:blipFill>
        <p:spPr>
          <a:xfrm>
            <a:off x="360" y="182520"/>
            <a:ext cx="10079640" cy="5669640"/>
          </a:xfrm>
          <a:prstGeom prst="rect">
            <a:avLst/>
          </a:prstGeom>
          <a:ln>
            <a:noFill/>
          </a:ln>
        </p:spPr>
      </p:pic>
      <p:sp>
        <p:nvSpPr>
          <p:cNvPr id="50" name="TextShape 1"/>
          <p:cNvSpPr txBox="1"/>
          <p:nvPr/>
        </p:nvSpPr>
        <p:spPr>
          <a:xfrm>
            <a:off x="712440" y="6111000"/>
            <a:ext cx="9071640" cy="1293480"/>
          </a:xfrm>
          <a:prstGeom prst="rect">
            <a:avLst/>
          </a:prstGeom>
          <a:solidFill>
            <a:srgbClr val="e6e6ff"/>
          </a:solidFill>
          <a:ln>
            <a:noFill/>
          </a:ln>
        </p:spPr>
        <p:txBody>
          <a:bodyPr lIns="0" rIns="0" tIns="0" bIns="0" anchor="ctr"/>
          <a:p>
            <a:pPr algn="ctr"/>
            <a:r>
              <a:rPr lang="en-US" sz="2800">
                <a:latin typeface="Times New Roman"/>
              </a:rPr>
              <a:t>World-famous Hennepin Avenue, Minneapolis</a:t>
            </a:r>
            <a:r>
              <a:rPr lang="en-US" sz="2800">
                <a:latin typeface="Times New Roman"/>
              </a:rPr>
              <a:t>
</a:t>
            </a:r>
            <a:r>
              <a:rPr lang="en-US" sz="2800">
                <a:latin typeface="Times New Roman"/>
              </a:rPr>
              <a:t> – What would Will and Charlie Mayo think?</a:t>
            </a:r>
            <a:r>
              <a:rPr lang="en-US" sz="2800">
                <a:latin typeface="Times New Roman"/>
              </a:rPr>
              <a:t>
</a:t>
            </a:r>
            <a:r>
              <a:rPr lang="en-US">
                <a:latin typeface="Times New Roman"/>
              </a:rPr>
              <a:t>Nothing I say should be construed as a message from Mayo. Nothing.</a:t>
            </a:r>
            <a:r>
              <a:rPr lang="en-US">
                <a:latin typeface="Times New Roman"/>
              </a:rPr>
              <a:t>
</a:t>
            </a:r>
            <a:r>
              <a:rPr lang="en-US">
                <a:latin typeface="Times New Roman"/>
              </a:rPr>
              <a:t>(But I hope we're reading the same texts.)</a:t>
            </a:r>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5" name="" descr=""/>
          <p:cNvPicPr/>
          <p:nvPr/>
        </p:nvPicPr>
        <p:blipFill>
          <a:blip r:embed="rId1"/>
          <a:stretch/>
        </p:blipFill>
        <p:spPr>
          <a:xfrm>
            <a:off x="1252080" y="1299600"/>
            <a:ext cx="7600680" cy="6076440"/>
          </a:xfrm>
          <a:prstGeom prst="rect">
            <a:avLst/>
          </a:prstGeom>
          <a:ln>
            <a:noFill/>
          </a:ln>
        </p:spPr>
      </p:pic>
      <p:sp>
        <p:nvSpPr>
          <p:cNvPr id="106"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August 22, 2015</a:t>
            </a:r>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7" name="" descr=""/>
          <p:cNvPicPr/>
          <p:nvPr/>
        </p:nvPicPr>
        <p:blipFill>
          <a:blip r:embed="rId1"/>
          <a:stretch/>
        </p:blipFill>
        <p:spPr>
          <a:xfrm>
            <a:off x="1252080" y="1299600"/>
            <a:ext cx="7600680" cy="6076440"/>
          </a:xfrm>
          <a:prstGeom prst="rect">
            <a:avLst/>
          </a:prstGeom>
          <a:ln>
            <a:noFill/>
          </a:ln>
        </p:spPr>
      </p:pic>
    </p:spTree>
  </p:cSld>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8" name="" descr=""/>
          <p:cNvPicPr/>
          <p:nvPr/>
        </p:nvPicPr>
        <p:blipFill>
          <a:blip r:embed="rId1"/>
          <a:stretch/>
        </p:blipFill>
        <p:spPr>
          <a:xfrm>
            <a:off x="1252080" y="1299600"/>
            <a:ext cx="7600680" cy="6076440"/>
          </a:xfrm>
          <a:prstGeom prst="rect">
            <a:avLst/>
          </a:prstGeom>
          <a:ln>
            <a:noFill/>
          </a:ln>
        </p:spPr>
      </p:pic>
    </p:spTree>
  </p:cSld>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09" name="" descr=""/>
          <p:cNvPicPr/>
          <p:nvPr/>
        </p:nvPicPr>
        <p:blipFill>
          <a:blip r:embed="rId1"/>
          <a:stretch/>
        </p:blipFill>
        <p:spPr>
          <a:xfrm>
            <a:off x="771120" y="913680"/>
            <a:ext cx="8562600" cy="6848280"/>
          </a:xfrm>
          <a:prstGeom prst="rect">
            <a:avLst/>
          </a:prstGeom>
          <a:ln>
            <a:noFill/>
          </a:ln>
        </p:spPr>
      </p:pic>
    </p:spTree>
  </p:cSld>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0" name="" descr=""/>
          <p:cNvPicPr/>
          <p:nvPr/>
        </p:nvPicPr>
        <p:blipFill>
          <a:blip r:embed="rId1"/>
          <a:stretch/>
        </p:blipFill>
        <p:spPr>
          <a:xfrm>
            <a:off x="1252080" y="1299600"/>
            <a:ext cx="7600680" cy="6076440"/>
          </a:xfrm>
          <a:prstGeom prst="rect">
            <a:avLst/>
          </a:prstGeom>
          <a:ln>
            <a:noFill/>
          </a:ln>
        </p:spPr>
      </p:pic>
    </p:spTree>
  </p:cSld>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1" name="" descr=""/>
          <p:cNvPicPr/>
          <p:nvPr/>
        </p:nvPicPr>
        <p:blipFill>
          <a:blip r:embed="rId1"/>
          <a:stretch/>
        </p:blipFill>
        <p:spPr>
          <a:xfrm>
            <a:off x="1247400" y="1294920"/>
            <a:ext cx="7610040" cy="6086160"/>
          </a:xfrm>
          <a:prstGeom prst="rect">
            <a:avLst/>
          </a:prstGeom>
          <a:ln>
            <a:noFill/>
          </a:ln>
        </p:spPr>
      </p:pic>
    </p:spTree>
  </p:cSld>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2" name="" descr=""/>
          <p:cNvPicPr/>
          <p:nvPr/>
        </p:nvPicPr>
        <p:blipFill>
          <a:blip r:embed="rId1"/>
          <a:stretch/>
        </p:blipFill>
        <p:spPr>
          <a:xfrm>
            <a:off x="775800" y="918720"/>
            <a:ext cx="8553240" cy="6838560"/>
          </a:xfrm>
          <a:prstGeom prst="rect">
            <a:avLst/>
          </a:prstGeom>
          <a:ln>
            <a:noFill/>
          </a:ln>
        </p:spPr>
      </p:pic>
    </p:spTree>
  </p:cSld>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3"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Pileus Cloud: </a:t>
            </a:r>
            <a:r>
              <a:rPr lang="en-US" sz="4400">
                <a:latin typeface="Times New Roman"/>
              </a:rPr>
              <a:t>
</a:t>
            </a:r>
            <a:r>
              <a:rPr lang="en-US" sz="4400">
                <a:latin typeface="Times New Roman"/>
              </a:rPr>
              <a:t>Thermal wave as a cap over Cu</a:t>
            </a:r>
            <a:endParaRPr/>
          </a:p>
        </p:txBody>
      </p:sp>
      <p:pic>
        <p:nvPicPr>
          <p:cNvPr id="114" name="" descr=""/>
          <p:cNvPicPr/>
          <p:nvPr/>
        </p:nvPicPr>
        <p:blipFill>
          <a:blip r:embed="rId1"/>
          <a:srcRect l="0" t="265604" r="0" b="398447"/>
          <a:stretch/>
        </p:blipFill>
        <p:spPr>
          <a:xfrm>
            <a:off x="0" y="1708200"/>
            <a:ext cx="10079640" cy="5586480"/>
          </a:xfrm>
          <a:prstGeom prst="rect">
            <a:avLst/>
          </a:prstGeom>
          <a:ln>
            <a:noFill/>
          </a:ln>
        </p:spPr>
      </p:pic>
    </p:spTree>
  </p:cSld>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5" name="" descr=""/>
          <p:cNvPicPr/>
          <p:nvPr/>
        </p:nvPicPr>
        <p:blipFill>
          <a:blip r:embed="rId1"/>
          <a:stretch/>
        </p:blipFill>
        <p:spPr>
          <a:xfrm>
            <a:off x="12600" y="558000"/>
            <a:ext cx="10079640" cy="7559640"/>
          </a:xfrm>
          <a:prstGeom prst="rect">
            <a:avLst/>
          </a:prstGeom>
          <a:ln>
            <a:noFill/>
          </a:ln>
        </p:spPr>
      </p:pic>
    </p:spTree>
  </p:cSld>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6" name="" descr=""/>
          <p:cNvPicPr/>
          <p:nvPr/>
        </p:nvPicPr>
        <p:blipFill>
          <a:blip r:embed="rId1"/>
          <a:stretch/>
        </p:blipFill>
        <p:spPr>
          <a:xfrm>
            <a:off x="12600" y="558000"/>
            <a:ext cx="10079640" cy="7559640"/>
          </a:xfrm>
          <a:prstGeom prst="rect">
            <a:avLst/>
          </a:prstGeom>
          <a:ln>
            <a:noFill/>
          </a:ln>
        </p:spPr>
      </p:pic>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1"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The Nature of Senescence</a:t>
            </a:r>
            <a:endParaRPr/>
          </a:p>
        </p:txBody>
      </p:sp>
      <p:sp>
        <p:nvSpPr>
          <p:cNvPr id="52" name="TextShape 2"/>
          <p:cNvSpPr txBox="1"/>
          <p:nvPr/>
        </p:nvSpPr>
        <p:spPr>
          <a:xfrm>
            <a:off x="504000" y="1769040"/>
            <a:ext cx="9071640" cy="4384440"/>
          </a:xfrm>
          <a:prstGeom prst="rect">
            <a:avLst/>
          </a:prstGeom>
          <a:noFill/>
          <a:ln>
            <a:noFill/>
          </a:ln>
        </p:spPr>
        <p:txBody>
          <a:bodyPr lIns="0" rIns="0" tIns="0" bIns="0"/>
          <a:p>
            <a:pPr>
              <a:buSzPct val="45000"/>
              <a:buFont typeface="StarSymbol"/>
              <a:buChar char=""/>
            </a:pPr>
            <a:r>
              <a:rPr lang="en-US" sz="3200">
                <a:latin typeface="Times New Roman"/>
              </a:rPr>
              <a:t>The literary idea</a:t>
            </a:r>
            <a:endParaRPr/>
          </a:p>
          <a:p>
            <a:pPr>
              <a:buSzPct val="45000"/>
              <a:buFont typeface="StarSymbol"/>
              <a:buChar char=""/>
            </a:pPr>
            <a:r>
              <a:rPr lang="en-US" sz="3200">
                <a:latin typeface="Times New Roman"/>
              </a:rPr>
              <a:t>Medical observation of whole people</a:t>
            </a:r>
            <a:endParaRPr/>
          </a:p>
          <a:p>
            <a:pPr>
              <a:buSzPct val="45000"/>
              <a:buFont typeface="StarSymbol"/>
              <a:buChar char=""/>
            </a:pPr>
            <a:r>
              <a:rPr lang="en-US" sz="3200">
                <a:latin typeface="Times New Roman"/>
              </a:rPr>
              <a:t>Biological research</a:t>
            </a:r>
            <a:endParaRPr/>
          </a:p>
          <a:p>
            <a:pPr lvl="1">
              <a:buSzPct val="75000"/>
              <a:buFont typeface="StarSymbol"/>
              <a:buChar char=""/>
            </a:pPr>
            <a:r>
              <a:rPr lang="en-US" sz="2800">
                <a:latin typeface="Times New Roman"/>
              </a:rPr>
              <a:t>Leaves</a:t>
            </a:r>
            <a:endParaRPr/>
          </a:p>
          <a:p>
            <a:pPr lvl="1">
              <a:buSzPct val="75000"/>
              <a:buFont typeface="StarSymbol"/>
              <a:buChar char=""/>
            </a:pPr>
            <a:r>
              <a:rPr lang="en-US" sz="2800">
                <a:latin typeface="Times New Roman"/>
              </a:rPr>
              <a:t>Animal cells</a:t>
            </a:r>
            <a:endParaRPr/>
          </a:p>
          <a:p>
            <a:pPr lvl="1">
              <a:buSzPct val="75000"/>
              <a:buFont typeface="StarSymbol"/>
              <a:buChar char=""/>
            </a:pPr>
            <a:r>
              <a:rPr lang="en-US" sz="2800">
                <a:latin typeface="Times New Roman"/>
              </a:rPr>
              <a:t>Embryos, etc</a:t>
            </a:r>
            <a:endParaRPr/>
          </a:p>
          <a:p>
            <a:pPr lvl="1">
              <a:buSzPct val="75000"/>
              <a:buFont typeface="StarSymbol"/>
              <a:buChar char=""/>
            </a:pPr>
            <a:r>
              <a:rPr lang="en-US" sz="2800">
                <a:latin typeface="Times New Roman"/>
              </a:rPr>
              <a:t>Aging animalcules</a:t>
            </a:r>
            <a:endParaRPr/>
          </a:p>
        </p:txBody>
      </p:sp>
    </p:spTree>
  </p:cSld>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7" name="" descr=""/>
          <p:cNvPicPr/>
          <p:nvPr/>
        </p:nvPicPr>
        <p:blipFill>
          <a:blip r:embed="rId1"/>
          <a:stretch/>
        </p:blipFill>
        <p:spPr>
          <a:xfrm>
            <a:off x="12600" y="558000"/>
            <a:ext cx="10079640" cy="7559640"/>
          </a:xfrm>
          <a:prstGeom prst="rect">
            <a:avLst/>
          </a:prstGeom>
          <a:ln>
            <a:noFill/>
          </a:ln>
        </p:spPr>
      </p:pic>
    </p:spTree>
  </p:cSld>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8" name="" descr=""/>
          <p:cNvPicPr/>
          <p:nvPr/>
        </p:nvPicPr>
        <p:blipFill>
          <a:blip r:embed="rId1"/>
          <a:stretch/>
        </p:blipFill>
        <p:spPr>
          <a:xfrm>
            <a:off x="12600" y="558000"/>
            <a:ext cx="10079640" cy="7559640"/>
          </a:xfrm>
          <a:prstGeom prst="rect">
            <a:avLst/>
          </a:prstGeom>
          <a:ln>
            <a:noFill/>
          </a:ln>
        </p:spPr>
      </p:pic>
    </p:spTree>
  </p:cSld>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19" name="" descr=""/>
          <p:cNvPicPr/>
          <p:nvPr/>
        </p:nvPicPr>
        <p:blipFill>
          <a:blip r:embed="rId1"/>
          <a:stretch/>
        </p:blipFill>
        <p:spPr>
          <a:xfrm>
            <a:off x="12600" y="558000"/>
            <a:ext cx="10079640" cy="7559640"/>
          </a:xfrm>
          <a:prstGeom prst="rect">
            <a:avLst/>
          </a:prstGeom>
          <a:ln>
            <a:noFill/>
          </a:ln>
        </p:spPr>
      </p:pic>
    </p:spTree>
  </p:cSld>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0" name="" descr=""/>
          <p:cNvPicPr/>
          <p:nvPr/>
        </p:nvPicPr>
        <p:blipFill>
          <a:blip r:embed="rId1"/>
          <a:stretch/>
        </p:blipFill>
        <p:spPr>
          <a:xfrm>
            <a:off x="12600" y="558000"/>
            <a:ext cx="10079640" cy="7559640"/>
          </a:xfrm>
          <a:prstGeom prst="rect">
            <a:avLst/>
          </a:prstGeom>
          <a:ln>
            <a:noFill/>
          </a:ln>
        </p:spPr>
      </p:pic>
    </p:spTree>
  </p:cSld>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1" name="TextShape 1"/>
          <p:cNvSpPr txBox="1"/>
          <p:nvPr/>
        </p:nvSpPr>
        <p:spPr>
          <a:xfrm>
            <a:off x="529560" y="182880"/>
            <a:ext cx="9071640" cy="1262160"/>
          </a:xfrm>
          <a:prstGeom prst="rect">
            <a:avLst/>
          </a:prstGeom>
          <a:solidFill>
            <a:srgbClr val="e6e6ff"/>
          </a:solidFill>
          <a:ln>
            <a:noFill/>
          </a:ln>
        </p:spPr>
        <p:txBody>
          <a:bodyPr lIns="0" rIns="0" tIns="0" bIns="0" anchor="ctr"/>
          <a:p>
            <a:pPr algn="ctr"/>
            <a:r>
              <a:rPr lang="en-US" sz="3600">
                <a:latin typeface="Times New Roman"/>
              </a:rPr>
              <a:t>Wavy Bases – </a:t>
            </a:r>
            <a:r>
              <a:rPr lang="en-US" sz="3600">
                <a:latin typeface="Times New Roman"/>
              </a:rPr>
              <a:t>
</a:t>
            </a:r>
            <a:r>
              <a:rPr lang="en-US" sz="3600">
                <a:latin typeface="Times New Roman"/>
              </a:rPr>
              <a:t>Shear wave altering the boundary</a:t>
            </a:r>
            <a:endParaRPr/>
          </a:p>
        </p:txBody>
      </p:sp>
      <p:pic>
        <p:nvPicPr>
          <p:cNvPr id="122" name="" descr=""/>
          <p:cNvPicPr/>
          <p:nvPr/>
        </p:nvPicPr>
        <p:blipFill>
          <a:blip r:embed="rId1"/>
          <a:stretch/>
        </p:blipFill>
        <p:spPr>
          <a:xfrm>
            <a:off x="640080" y="1300680"/>
            <a:ext cx="8503920" cy="6105960"/>
          </a:xfrm>
          <a:prstGeom prst="rect">
            <a:avLst/>
          </a:prstGeom>
          <a:ln>
            <a:noFill/>
          </a:ln>
        </p:spPr>
      </p:pic>
    </p:spTree>
  </p:cSld>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3" name="" descr=""/>
          <p:cNvPicPr/>
          <p:nvPr/>
        </p:nvPicPr>
        <p:blipFill>
          <a:blip r:embed="rId1"/>
          <a:stretch/>
        </p:blipFill>
        <p:spPr>
          <a:xfrm>
            <a:off x="2011680" y="91440"/>
            <a:ext cx="6160320" cy="3819960"/>
          </a:xfrm>
          <a:prstGeom prst="rect">
            <a:avLst/>
          </a:prstGeom>
          <a:ln>
            <a:noFill/>
          </a:ln>
        </p:spPr>
      </p:pic>
      <p:sp>
        <p:nvSpPr>
          <p:cNvPr id="124" name="TextShape 1"/>
          <p:cNvSpPr txBox="1"/>
          <p:nvPr/>
        </p:nvSpPr>
        <p:spPr>
          <a:xfrm>
            <a:off x="621000" y="4407120"/>
            <a:ext cx="9071640" cy="2999520"/>
          </a:xfrm>
          <a:prstGeom prst="rect">
            <a:avLst/>
          </a:prstGeom>
          <a:solidFill>
            <a:srgbClr val="e6e6ff"/>
          </a:solidFill>
          <a:ln>
            <a:noFill/>
          </a:ln>
        </p:spPr>
        <p:txBody>
          <a:bodyPr lIns="0" rIns="0" tIns="0" bIns="0" anchor="ctr"/>
          <a:p>
            <a:pPr algn="ctr"/>
            <a:r>
              <a:rPr lang="en-US" sz="2800">
                <a:latin typeface="Times New Roman"/>
              </a:rPr>
              <a:t>Conditions: </a:t>
            </a:r>
            <a:r>
              <a:rPr lang="en-US" sz="2800">
                <a:latin typeface="Times New Roman"/>
              </a:rPr>
              <a:t>
</a:t>
            </a:r>
            <a:r>
              <a:rPr lang="en-US" sz="2800">
                <a:latin typeface="Times New Roman"/>
              </a:rPr>
              <a:t>- Near center of low, cold front nearby west (left)</a:t>
            </a:r>
            <a:r>
              <a:rPr lang="en-US" sz="2800">
                <a:latin typeface="Times New Roman"/>
              </a:rPr>
              <a:t>
</a:t>
            </a:r>
            <a:r>
              <a:rPr lang="en-US" sz="2800">
                <a:latin typeface="Times New Roman"/>
              </a:rPr>
              <a:t>- Boundary-layer winds 160-180 @ 14-17 kt</a:t>
            </a:r>
            <a:r>
              <a:rPr lang="en-US" sz="2800">
                <a:latin typeface="Times New Roman"/>
              </a:rPr>
              <a:t>
</a:t>
            </a:r>
            <a:r>
              <a:rPr lang="en-US" sz="2800">
                <a:latin typeface="Times New Roman"/>
              </a:rPr>
              <a:t>- Upper-layer winds 260-290 @12-14 kt</a:t>
            </a:r>
            <a:r>
              <a:rPr lang="en-US" sz="2800">
                <a:latin typeface="Times New Roman"/>
              </a:rPr>
              <a:t>
</a:t>
            </a:r>
            <a:r>
              <a:rPr lang="en-US" sz="2800">
                <a:latin typeface="Times New Roman"/>
              </a:rPr>
              <a:t>Uniqueness: condensation above wave boundary</a:t>
            </a:r>
            <a:r>
              <a:rPr lang="en-US" sz="2800">
                <a:latin typeface="Times New Roman"/>
              </a:rPr>
              <a:t>
</a:t>
            </a:r>
            <a:r>
              <a:rPr lang="en-US" sz="2800">
                <a:latin typeface="Times New Roman"/>
              </a:rPr>
              <a:t>Not a stable system: small scale, evolved very rapidly</a:t>
            </a:r>
            <a:r>
              <a:rPr lang="en-US" sz="2800">
                <a:latin typeface="Times New Roman"/>
              </a:rPr>
              <a:t>
</a:t>
            </a:r>
            <a:r>
              <a:rPr lang="en-US" sz="2800">
                <a:latin typeface="Times New Roman"/>
              </a:rPr>
              <a:t>Cirrus shown is blown off cold-front Cu-nim</a:t>
            </a:r>
            <a:endParaRPr/>
          </a:p>
        </p:txBody>
      </p:sp>
    </p:spTree>
  </p:cSld>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5" name="" descr=""/>
          <p:cNvPicPr/>
          <p:nvPr/>
        </p:nvPicPr>
        <p:blipFill>
          <a:blip r:embed="rId1"/>
          <a:stretch/>
        </p:blipFill>
        <p:spPr>
          <a:xfrm>
            <a:off x="12600" y="558000"/>
            <a:ext cx="10079640" cy="7559640"/>
          </a:xfrm>
          <a:prstGeom prst="rect">
            <a:avLst/>
          </a:prstGeom>
          <a:ln>
            <a:noFill/>
          </a:ln>
        </p:spPr>
      </p:pic>
    </p:spTree>
  </p:cSld>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6" name="" descr=""/>
          <p:cNvPicPr/>
          <p:nvPr/>
        </p:nvPicPr>
        <p:blipFill>
          <a:blip r:embed="rId1"/>
          <a:stretch/>
        </p:blipFill>
        <p:spPr>
          <a:xfrm>
            <a:off x="12600" y="558000"/>
            <a:ext cx="10079640" cy="7559640"/>
          </a:xfrm>
          <a:prstGeom prst="rect">
            <a:avLst/>
          </a:prstGeom>
          <a:ln>
            <a:noFill/>
          </a:ln>
        </p:spPr>
      </p:pic>
    </p:spTree>
  </p:cSld>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27" name="" descr=""/>
          <p:cNvPicPr/>
          <p:nvPr/>
        </p:nvPicPr>
        <p:blipFill>
          <a:blip r:embed="rId1"/>
          <a:stretch/>
        </p:blipFill>
        <p:spPr>
          <a:xfrm>
            <a:off x="12600" y="558000"/>
            <a:ext cx="10079640" cy="7559640"/>
          </a:xfrm>
          <a:prstGeom prst="rect">
            <a:avLst/>
          </a:prstGeom>
          <a:ln>
            <a:noFill/>
          </a:ln>
        </p:spPr>
      </p:pic>
    </p:spTree>
  </p:cSld>
</p:sld>
</file>

<file path=ppt/slides/slide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8"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Overdeveloped “streets” are wave</a:t>
            </a:r>
            <a:endParaRPr/>
          </a:p>
        </p:txBody>
      </p:sp>
      <p:pic>
        <p:nvPicPr>
          <p:cNvPr id="129" name="" descr=""/>
          <p:cNvPicPr/>
          <p:nvPr/>
        </p:nvPicPr>
        <p:blipFill>
          <a:blip r:embed="rId1"/>
          <a:stretch/>
        </p:blipFill>
        <p:spPr>
          <a:xfrm>
            <a:off x="12600" y="1503000"/>
            <a:ext cx="10079640" cy="5669640"/>
          </a:xfrm>
          <a:prstGeom prst="rect">
            <a:avLst/>
          </a:prstGeom>
          <a:ln>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3"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Leaf Senescence</a:t>
            </a:r>
            <a:endParaRPr/>
          </a:p>
        </p:txBody>
      </p:sp>
      <p:pic>
        <p:nvPicPr>
          <p:cNvPr id="54" name="" descr=""/>
          <p:cNvPicPr/>
          <p:nvPr/>
        </p:nvPicPr>
        <p:blipFill>
          <a:blip r:embed="rId1"/>
          <a:stretch/>
        </p:blipFill>
        <p:spPr>
          <a:xfrm>
            <a:off x="1005840" y="1280160"/>
            <a:ext cx="7955280" cy="6288840"/>
          </a:xfrm>
          <a:prstGeom prst="rect">
            <a:avLst/>
          </a:prstGeom>
          <a:ln>
            <a:noFill/>
          </a:ln>
        </p:spPr>
      </p:pic>
    </p:spTree>
  </p:cSld>
</p:sld>
</file>

<file path=ppt/slides/slide5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0"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Correlative sat image</a:t>
            </a:r>
            <a:endParaRPr/>
          </a:p>
        </p:txBody>
      </p:sp>
      <p:pic>
        <p:nvPicPr>
          <p:cNvPr id="131" name="" descr=""/>
          <p:cNvPicPr/>
          <p:nvPr/>
        </p:nvPicPr>
        <p:blipFill>
          <a:blip r:embed="rId1"/>
          <a:stretch/>
        </p:blipFill>
        <p:spPr>
          <a:xfrm>
            <a:off x="1188720" y="1371600"/>
            <a:ext cx="7955280" cy="6126480"/>
          </a:xfrm>
          <a:prstGeom prst="rect">
            <a:avLst/>
          </a:prstGeom>
          <a:ln>
            <a:noFill/>
          </a:ln>
        </p:spPr>
      </p:pic>
    </p:spTree>
  </p:cSld>
</p:sld>
</file>

<file path=ppt/slides/slide5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2"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Post-coldfront </a:t>
            </a:r>
            <a:r>
              <a:rPr lang="en-US" sz="4400">
                <a:latin typeface="Times New Roman"/>
              </a:rPr>
              <a:t>
</a:t>
            </a:r>
            <a:r>
              <a:rPr lang="en-US" sz="4400">
                <a:latin typeface="Times New Roman"/>
              </a:rPr>
              <a:t>wave or convective roll</a:t>
            </a:r>
            <a:endParaRPr/>
          </a:p>
        </p:txBody>
      </p:sp>
      <p:pic>
        <p:nvPicPr>
          <p:cNvPr id="133" name="" descr=""/>
          <p:cNvPicPr/>
          <p:nvPr/>
        </p:nvPicPr>
        <p:blipFill>
          <a:blip r:embed="rId1"/>
          <a:stretch/>
        </p:blipFill>
        <p:spPr>
          <a:xfrm>
            <a:off x="12600" y="2094120"/>
            <a:ext cx="10079640" cy="4487400"/>
          </a:xfrm>
          <a:prstGeom prst="rect">
            <a:avLst/>
          </a:prstGeom>
          <a:ln>
            <a:noFill/>
          </a:ln>
        </p:spPr>
      </p:pic>
    </p:spTree>
  </p:cSld>
</p:sld>
</file>

<file path=ppt/slides/slide5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34" name="" descr=""/>
          <p:cNvPicPr/>
          <p:nvPr/>
        </p:nvPicPr>
        <p:blipFill>
          <a:blip r:embed="rId1"/>
          <a:stretch/>
        </p:blipFill>
        <p:spPr>
          <a:xfrm>
            <a:off x="10800" y="1560600"/>
            <a:ext cx="10079640" cy="4710960"/>
          </a:xfrm>
          <a:prstGeom prst="rect">
            <a:avLst/>
          </a:prstGeom>
          <a:ln>
            <a:noFill/>
          </a:ln>
        </p:spPr>
      </p:pic>
      <p:sp>
        <p:nvSpPr>
          <p:cNvPr id="135"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Winds ~350 @ 25 kt up there</a:t>
            </a:r>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6"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A bit further east...  “overdevelopment”</a:t>
            </a:r>
            <a:endParaRPr/>
          </a:p>
        </p:txBody>
      </p:sp>
      <p:pic>
        <p:nvPicPr>
          <p:cNvPr id="137" name="" descr=""/>
          <p:cNvPicPr/>
          <p:nvPr/>
        </p:nvPicPr>
        <p:blipFill>
          <a:blip r:embed="rId1"/>
          <a:stretch/>
        </p:blipFill>
        <p:spPr>
          <a:xfrm>
            <a:off x="12600" y="1503000"/>
            <a:ext cx="10079640" cy="5669640"/>
          </a:xfrm>
          <a:prstGeom prst="rect">
            <a:avLst/>
          </a:prstGeom>
          <a:ln>
            <a:noFill/>
          </a:ln>
        </p:spPr>
      </p:pic>
    </p:spTree>
  </p:cSld>
</p:sld>
</file>

<file path=ppt/slides/slide5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38"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200">
                <a:latin typeface="Times New Roman"/>
              </a:rPr>
              <a:t>Streeting Fri 2/12/16  – Winter but not Wave</a:t>
            </a:r>
            <a:endParaRPr/>
          </a:p>
        </p:txBody>
      </p:sp>
      <p:pic>
        <p:nvPicPr>
          <p:cNvPr id="139" name="" descr=""/>
          <p:cNvPicPr/>
          <p:nvPr/>
        </p:nvPicPr>
        <p:blipFill>
          <a:blip r:embed="rId1"/>
          <a:stretch/>
        </p:blipFill>
        <p:spPr>
          <a:xfrm>
            <a:off x="1920240" y="1126800"/>
            <a:ext cx="6217920" cy="6188400"/>
          </a:xfrm>
          <a:prstGeom prst="rect">
            <a:avLst/>
          </a:prstGeom>
          <a:ln>
            <a:noFill/>
          </a:ln>
        </p:spPr>
      </p:pic>
    </p:spTree>
  </p:cSld>
</p:sld>
</file>

<file path=ppt/slides/slide5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0"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Convection wave characteristics</a:t>
            </a:r>
            <a:r>
              <a:rPr lang="en-US" sz="4400">
                <a:latin typeface="Times New Roman"/>
              </a:rPr>
              <a:t>
</a:t>
            </a:r>
            <a:r>
              <a:rPr lang="en-US" sz="2600">
                <a:latin typeface="Times New Roman"/>
              </a:rPr>
              <a:t>(Kuettner, 1986)</a:t>
            </a:r>
            <a:endParaRPr/>
          </a:p>
        </p:txBody>
      </p:sp>
      <p:pic>
        <p:nvPicPr>
          <p:cNvPr id="141" name="" descr=""/>
          <p:cNvPicPr/>
          <p:nvPr/>
        </p:nvPicPr>
        <p:blipFill>
          <a:blip r:embed="rId1"/>
          <a:stretch/>
        </p:blipFill>
        <p:spPr>
          <a:xfrm>
            <a:off x="0" y="1463040"/>
            <a:ext cx="10079640" cy="5247720"/>
          </a:xfrm>
          <a:prstGeom prst="rect">
            <a:avLst/>
          </a:prstGeom>
          <a:ln>
            <a:noFill/>
          </a:ln>
        </p:spPr>
      </p:pic>
      <p:sp>
        <p:nvSpPr>
          <p:cNvPr id="142" name="TextShape 2"/>
          <p:cNvSpPr txBox="1"/>
          <p:nvPr/>
        </p:nvSpPr>
        <p:spPr>
          <a:xfrm>
            <a:off x="0" y="6710760"/>
            <a:ext cx="10080000" cy="849240"/>
          </a:xfrm>
          <a:prstGeom prst="rect">
            <a:avLst/>
          </a:prstGeom>
          <a:noFill/>
          <a:ln>
            <a:noFill/>
          </a:ln>
        </p:spPr>
        <p:txBody>
          <a:bodyPr lIns="0" rIns="0" tIns="0" bIns="0" anchor="ctr"/>
          <a:p>
            <a:pPr algn="ctr"/>
            <a:r>
              <a:rPr lang="en-US">
                <a:latin typeface="Times New Roman"/>
              </a:rPr>
              <a:t>“</a:t>
            </a:r>
            <a:r>
              <a:rPr lang="en-US">
                <a:latin typeface="Times New Roman"/>
              </a:rPr>
              <a:t>You get up all the speed you can under the cloud, then shoot up through the upwind edge.” - Anon. </a:t>
            </a:r>
            <a:endParaRPr/>
          </a:p>
        </p:txBody>
      </p:sp>
    </p:spTree>
  </p:cSld>
</p:sld>
</file>

<file path=ppt/slides/slide5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3" name="TextShape 1"/>
          <p:cNvSpPr txBox="1"/>
          <p:nvPr/>
        </p:nvSpPr>
        <p:spPr>
          <a:xfrm>
            <a:off x="442080" y="280440"/>
            <a:ext cx="9071640" cy="1262160"/>
          </a:xfrm>
          <a:prstGeom prst="rect">
            <a:avLst/>
          </a:prstGeom>
          <a:solidFill>
            <a:srgbClr val="e6e6ff"/>
          </a:solidFill>
          <a:ln>
            <a:noFill/>
          </a:ln>
        </p:spPr>
        <p:txBody>
          <a:bodyPr lIns="0" rIns="0" tIns="0" bIns="0" anchor="ctr"/>
          <a:p>
            <a:pPr algn="ctr"/>
            <a:r>
              <a:rPr lang="en-US" sz="4400">
                <a:latin typeface="Times New Roman"/>
              </a:rPr>
              <a:t>Kuettner, et al, flights 1984-5</a:t>
            </a:r>
            <a:r>
              <a:rPr lang="en-US" sz="4400">
                <a:latin typeface="Times New Roman"/>
              </a:rPr>
              <a:t>
</a:t>
            </a:r>
            <a:r>
              <a:rPr lang="en-US" sz="2200">
                <a:latin typeface="Times New Roman"/>
              </a:rPr>
              <a:t>J. R. Meteorol.Soc. (1987), </a:t>
            </a:r>
            <a:r>
              <a:rPr b="1" lang="en-US" sz="2200">
                <a:latin typeface="Times New Roman"/>
              </a:rPr>
              <a:t>113</a:t>
            </a:r>
            <a:r>
              <a:rPr lang="en-US" sz="2200">
                <a:latin typeface="Times New Roman"/>
              </a:rPr>
              <a:t>, pp. 445-467</a:t>
            </a:r>
            <a:endParaRPr/>
          </a:p>
        </p:txBody>
      </p:sp>
      <p:pic>
        <p:nvPicPr>
          <p:cNvPr id="144" name="" descr=""/>
          <p:cNvPicPr/>
          <p:nvPr/>
        </p:nvPicPr>
        <p:blipFill>
          <a:blip r:embed="rId1"/>
          <a:stretch/>
        </p:blipFill>
        <p:spPr>
          <a:xfrm>
            <a:off x="914400" y="1563480"/>
            <a:ext cx="8595360" cy="5568840"/>
          </a:xfrm>
          <a:prstGeom prst="rect">
            <a:avLst/>
          </a:prstGeom>
          <a:ln>
            <a:noFill/>
          </a:ln>
        </p:spPr>
      </p:pic>
    </p:spTree>
  </p:cSld>
</p:sld>
</file>

<file path=ppt/slides/slide5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5"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Convective-Wave Flights</a:t>
            </a:r>
            <a:endParaRPr/>
          </a:p>
        </p:txBody>
      </p:sp>
      <p:sp>
        <p:nvSpPr>
          <p:cNvPr id="146" name="TextShape 2"/>
          <p:cNvSpPr txBox="1"/>
          <p:nvPr/>
        </p:nvSpPr>
        <p:spPr>
          <a:xfrm>
            <a:off x="504000" y="1769040"/>
            <a:ext cx="9071640" cy="4384440"/>
          </a:xfrm>
          <a:prstGeom prst="rect">
            <a:avLst/>
          </a:prstGeom>
          <a:noFill/>
          <a:ln>
            <a:noFill/>
          </a:ln>
        </p:spPr>
        <p:txBody>
          <a:bodyPr lIns="0" rIns="0" tIns="0" bIns="0"/>
          <a:p>
            <a:pPr>
              <a:buSzPct val="45000"/>
              <a:buFont typeface="StarSymbol"/>
              <a:buChar char=""/>
            </a:pPr>
            <a:r>
              <a:rPr lang="en-US" sz="2600">
                <a:latin typeface="Times New Roman"/>
              </a:rPr>
              <a:t>May 16, 1993: Northern IL Soaring Contest, Hinckley, IL</a:t>
            </a:r>
            <a:endParaRPr/>
          </a:p>
          <a:p>
            <a:pPr>
              <a:buSzPct val="45000"/>
              <a:buFont typeface="StarSymbol"/>
              <a:buChar char=""/>
            </a:pPr>
            <a:r>
              <a:rPr lang="en-US" sz="2600">
                <a:latin typeface="Times New Roman"/>
              </a:rPr>
              <a:t>April 24, 1998: Jack Steen/Rich Mozer, Dave Nelson, Michigan</a:t>
            </a:r>
            <a:endParaRPr/>
          </a:p>
          <a:p>
            <a:pPr>
              <a:buSzPct val="45000"/>
              <a:buFont typeface="StarSymbol"/>
              <a:buChar char=""/>
            </a:pPr>
            <a:r>
              <a:rPr lang="en-US" sz="2600">
                <a:latin typeface="Times New Roman"/>
              </a:rPr>
              <a:t>Sept 12, 2003: Bob Faris, Nebraska</a:t>
            </a:r>
            <a:endParaRPr/>
          </a:p>
          <a:p>
            <a:pPr>
              <a:buSzPct val="45000"/>
              <a:buFont typeface="StarSymbol"/>
              <a:buChar char=""/>
            </a:pPr>
            <a:r>
              <a:rPr lang="en-US" sz="2600">
                <a:latin typeface="Times New Roman"/>
              </a:rPr>
              <a:t>May 3, 2014: Don Gurnett, Iowa</a:t>
            </a:r>
            <a:endParaRPr/>
          </a:p>
          <a:p>
            <a:pPr>
              <a:buSzPct val="45000"/>
              <a:buFont typeface="StarSymbol"/>
              <a:buChar char=""/>
            </a:pPr>
            <a:r>
              <a:rPr lang="en-US" sz="2600">
                <a:latin typeface="Times New Roman"/>
              </a:rPr>
              <a:t>May 10, 2014: Ted Clausing, Wisconsin</a:t>
            </a:r>
            <a:endParaRPr/>
          </a:p>
          <a:p>
            <a:pPr>
              <a:buSzPct val="45000"/>
              <a:buFont typeface="StarSymbol"/>
              <a:buChar char=""/>
            </a:pPr>
            <a:r>
              <a:rPr lang="en-US" sz="2600">
                <a:latin typeface="Times New Roman"/>
              </a:rPr>
              <a:t>September 14, 2014: Ted Clausing, Wisconsin</a:t>
            </a:r>
            <a:endParaRPr/>
          </a:p>
        </p:txBody>
      </p:sp>
    </p:spTree>
  </p:cSld>
</p:sld>
</file>

<file path=ppt/slides/slide5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7" name="TextShape 1"/>
          <p:cNvSpPr txBox="1"/>
          <p:nvPr/>
        </p:nvSpPr>
        <p:spPr>
          <a:xfrm>
            <a:off x="504000" y="301320"/>
            <a:ext cx="9071640" cy="1262160"/>
          </a:xfrm>
          <a:prstGeom prst="rect">
            <a:avLst/>
          </a:prstGeom>
          <a:solidFill>
            <a:srgbClr val="e6e6ff"/>
          </a:solidFill>
          <a:ln>
            <a:noFill/>
          </a:ln>
        </p:spPr>
        <p:txBody>
          <a:bodyPr lIns="0" rIns="0" tIns="0" bIns="0" anchor="ctr"/>
          <a:p>
            <a:pPr algn="ctr">
              <a:buSzPct val="45000"/>
              <a:buFont typeface="StarSymbol"/>
              <a:buChar char=""/>
            </a:pPr>
            <a:r>
              <a:rPr lang="en-US" sz="2600">
                <a:latin typeface="Times New Roman"/>
              </a:rPr>
              <a:t>May 16, 1993: Northern IL Soaring Contest, Hinckley, IL</a:t>
            </a:r>
            <a:endParaRPr/>
          </a:p>
        </p:txBody>
      </p:sp>
      <p:sp>
        <p:nvSpPr>
          <p:cNvPr id="148" name="TextShape 2"/>
          <p:cNvSpPr txBox="1"/>
          <p:nvPr/>
        </p:nvSpPr>
        <p:spPr>
          <a:xfrm>
            <a:off x="504000" y="1769040"/>
            <a:ext cx="9071640" cy="4384440"/>
          </a:xfrm>
          <a:prstGeom prst="rect">
            <a:avLst/>
          </a:prstGeom>
          <a:noFill/>
          <a:ln>
            <a:noFill/>
          </a:ln>
        </p:spPr>
        <p:txBody>
          <a:bodyPr lIns="0" rIns="0" tIns="0" bIns="0"/>
          <a:p>
            <a:pPr>
              <a:buSzPct val="45000"/>
              <a:buFont typeface="StarSymbol"/>
              <a:buChar char=""/>
            </a:pPr>
            <a:r>
              <a:rPr lang="en-US" sz="4400">
                <a:latin typeface="Times New Roman"/>
              </a:rPr>
              <a:t>Soaring Magazine, February, 1995, p 33-35</a:t>
            </a:r>
            <a:r>
              <a:rPr lang="en-US" sz="4400">
                <a:latin typeface="Times New Roman"/>
              </a:rPr>
              <a:t>
</a:t>
            </a:r>
            <a:r>
              <a:rPr lang="en-US" sz="4400">
                <a:latin typeface="Times New Roman"/>
              </a:rPr>
              <a:t>Rudy Kunda &amp; Michael Shakman</a:t>
            </a:r>
            <a:r>
              <a:rPr lang="en-US" sz="3200">
                <a:latin typeface="Times New Roman"/>
              </a:rPr>
              <a:t>
</a:t>
            </a:r>
            <a:endParaRPr/>
          </a:p>
          <a:p>
            <a:pPr>
              <a:buSzPct val="45000"/>
              <a:buFont typeface="StarSymbol"/>
              <a:buChar char=""/>
            </a:pPr>
            <a:r>
              <a:rPr lang="en-US" sz="3200">
                <a:latin typeface="Times New Roman"/>
              </a:rPr>
              <a:t>“</a:t>
            </a:r>
            <a:r>
              <a:rPr lang="en-US" sz="3200">
                <a:latin typeface="Times New Roman"/>
              </a:rPr>
              <a:t>Ted Clausing, flying in wave over Southern Wisconsin, </a:t>
            </a:r>
            <a:r>
              <a:rPr lang="en-US" sz="3200">
                <a:latin typeface="Times New Roman"/>
              </a:rPr>
              <a:t>
</a:t>
            </a:r>
            <a:r>
              <a:rPr lang="en-US" sz="3200">
                <a:latin typeface="Times New Roman"/>
              </a:rPr>
              <a:t>experienced  some of the best lift, up to 4 knots through 14,000 feet. </a:t>
            </a:r>
            <a:r>
              <a:rPr lang="en-US" sz="3200">
                <a:latin typeface="Times New Roman"/>
              </a:rPr>
              <a:t>
</a:t>
            </a:r>
            <a:r>
              <a:rPr lang="en-US" sz="3200">
                <a:latin typeface="Times New Roman"/>
              </a:rPr>
              <a:t>He thought the wave was several miles in length. </a:t>
            </a:r>
            <a:r>
              <a:rPr lang="en-US" sz="3200">
                <a:latin typeface="Times New Roman"/>
              </a:rPr>
              <a:t>
</a:t>
            </a:r>
            <a:r>
              <a:rPr lang="en-US" sz="3200">
                <a:latin typeface="Times New Roman"/>
              </a:rPr>
              <a:t>He also experienced greater than expected sink between areas of lift. While Jagr, Vredenberg, Clausing and others were flying the wave,</a:t>
            </a:r>
            <a:r>
              <a:rPr lang="en-US" sz="3200">
                <a:latin typeface="Times New Roman"/>
              </a:rPr>
              <a:t>
</a:t>
            </a:r>
            <a:r>
              <a:rPr lang="en-US" sz="3200">
                <a:latin typeface="Times New Roman"/>
              </a:rPr>
              <a:t>pilots in the convective zone below them were experiencing </a:t>
            </a:r>
            <a:r>
              <a:rPr lang="en-US" sz="3200">
                <a:latin typeface="Times New Roman"/>
              </a:rPr>
              <a:t>
</a:t>
            </a:r>
            <a:r>
              <a:rPr lang="en-US" sz="3200">
                <a:latin typeface="Times New Roman"/>
              </a:rPr>
              <a:t>strong thermals, often over 700 feet per minute.”</a:t>
            </a:r>
            <a:endParaRPr/>
          </a:p>
          <a:p>
            <a:pPr>
              <a:buSzPct val="45000"/>
              <a:buFont typeface="StarSymbol"/>
              <a:buChar char=""/>
            </a:pPr>
            <a:r>
              <a:rPr lang="en-US" sz="3200">
                <a:latin typeface="Times New Roman"/>
              </a:rPr>
              <a:t>This seems typical – convective-wave lift about half the maximum thermal strength in the convective boundary layer below.</a:t>
            </a:r>
            <a:r>
              <a:rPr lang="en-US" sz="3200">
                <a:latin typeface="Times New Roman"/>
              </a:rPr>
              <a:t>
</a:t>
            </a:r>
            <a:r>
              <a:rPr lang="en-US" sz="3200">
                <a:latin typeface="Times New Roman"/>
              </a:rPr>
              <a:t>
</a:t>
            </a:r>
            <a:r>
              <a:rPr lang="en-US" sz="3200">
                <a:latin typeface="Times New Roman"/>
              </a:rPr>
              <a:t>
</a:t>
            </a:r>
            <a:endParaRPr/>
          </a:p>
        </p:txBody>
      </p:sp>
    </p:spTree>
  </p:cSld>
</p:sld>
</file>

<file path=ppt/slides/slide5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9"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200">
                <a:latin typeface="Times New Roman"/>
              </a:rPr>
              <a:t>May 15 &amp;16, 1993, weather maps</a:t>
            </a:r>
            <a:endParaRPr/>
          </a:p>
        </p:txBody>
      </p:sp>
      <p:pic>
        <p:nvPicPr>
          <p:cNvPr id="150" name="" descr=""/>
          <p:cNvPicPr/>
          <p:nvPr/>
        </p:nvPicPr>
        <p:blipFill>
          <a:blip r:embed="rId1"/>
          <a:stretch/>
        </p:blipFill>
        <p:spPr>
          <a:xfrm>
            <a:off x="4937760" y="1920240"/>
            <a:ext cx="5142240" cy="4389120"/>
          </a:xfrm>
          <a:prstGeom prst="rect">
            <a:avLst/>
          </a:prstGeom>
          <a:ln>
            <a:noFill/>
          </a:ln>
        </p:spPr>
      </p:pic>
      <p:pic>
        <p:nvPicPr>
          <p:cNvPr id="151" name="" descr=""/>
          <p:cNvPicPr/>
          <p:nvPr/>
        </p:nvPicPr>
        <p:blipFill>
          <a:blip r:embed="rId2"/>
          <a:stretch/>
        </p:blipFill>
        <p:spPr>
          <a:xfrm>
            <a:off x="0" y="1920240"/>
            <a:ext cx="4937760" cy="4389120"/>
          </a:xfrm>
          <a:prstGeom prst="rect">
            <a:avLst/>
          </a:prstGeom>
          <a:ln>
            <a:noFill/>
          </a:ln>
        </p:spPr>
      </p:pic>
      <p:sp>
        <p:nvSpPr>
          <p:cNvPr id="152" name="TextShape 2"/>
          <p:cNvSpPr txBox="1"/>
          <p:nvPr/>
        </p:nvSpPr>
        <p:spPr>
          <a:xfrm>
            <a:off x="2180160" y="6583680"/>
            <a:ext cx="5744880" cy="822960"/>
          </a:xfrm>
          <a:prstGeom prst="rect">
            <a:avLst/>
          </a:prstGeom>
          <a:noFill/>
          <a:ln>
            <a:noFill/>
          </a:ln>
        </p:spPr>
        <p:txBody>
          <a:bodyPr lIns="0" rIns="0" tIns="0" bIns="0" anchor="ctr"/>
          <a:p>
            <a:pPr algn="ctr"/>
            <a:r>
              <a:rPr lang="en-US" sz="3200">
                <a:latin typeface="Times New Roman"/>
              </a:rPr>
              <a:t>(No sounding data is available)</a:t>
            </a:r>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5"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Leaf Senescence</a:t>
            </a:r>
            <a:endParaRPr/>
          </a:p>
        </p:txBody>
      </p:sp>
      <p:pic>
        <p:nvPicPr>
          <p:cNvPr id="56" name="" descr=""/>
          <p:cNvPicPr/>
          <p:nvPr/>
        </p:nvPicPr>
        <p:blipFill>
          <a:blip r:embed="rId1"/>
          <a:stretch/>
        </p:blipFill>
        <p:spPr>
          <a:xfrm>
            <a:off x="1280160" y="1280160"/>
            <a:ext cx="7406640" cy="6288840"/>
          </a:xfrm>
          <a:prstGeom prst="rect">
            <a:avLst/>
          </a:prstGeom>
          <a:ln>
            <a:noFill/>
          </a:ln>
        </p:spPr>
      </p:pic>
    </p:spTree>
  </p:cSld>
</p:sld>
</file>

<file path=ppt/slides/slide6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3" name="TextShape 1"/>
          <p:cNvSpPr txBox="1"/>
          <p:nvPr/>
        </p:nvSpPr>
        <p:spPr>
          <a:xfrm>
            <a:off x="504000" y="301320"/>
            <a:ext cx="9071640" cy="1262160"/>
          </a:xfrm>
          <a:prstGeom prst="rect">
            <a:avLst/>
          </a:prstGeom>
          <a:solidFill>
            <a:srgbClr val="e6e6ff"/>
          </a:solidFill>
          <a:ln>
            <a:noFill/>
          </a:ln>
        </p:spPr>
        <p:txBody>
          <a:bodyPr lIns="0" rIns="0" tIns="0" bIns="0" anchor="ctr"/>
          <a:p>
            <a:pPr algn="ctr">
              <a:buSzPct val="45000"/>
              <a:buFont typeface="StarSymbol"/>
              <a:buChar char=""/>
            </a:pPr>
            <a:r>
              <a:rPr lang="en-US" sz="2600">
                <a:latin typeface="Times New Roman"/>
              </a:rPr>
              <a:t>April 24, 1998: Jack Steen/Rich Mozer, Dave Nelson, Michigan</a:t>
            </a:r>
            <a:endParaRPr/>
          </a:p>
        </p:txBody>
      </p:sp>
      <p:pic>
        <p:nvPicPr>
          <p:cNvPr id="154" name="" descr=""/>
          <p:cNvPicPr/>
          <p:nvPr/>
        </p:nvPicPr>
        <p:blipFill>
          <a:blip r:embed="rId1"/>
          <a:stretch/>
        </p:blipFill>
        <p:spPr>
          <a:xfrm>
            <a:off x="1463040" y="1463040"/>
            <a:ext cx="7589520" cy="5669280"/>
          </a:xfrm>
          <a:prstGeom prst="rect">
            <a:avLst/>
          </a:prstGeom>
          <a:ln>
            <a:noFill/>
          </a:ln>
        </p:spPr>
      </p:pic>
    </p:spTree>
  </p:cSld>
</p:sld>
</file>

<file path=ppt/slides/slide6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5" name="TextShape 1"/>
          <p:cNvSpPr txBox="1"/>
          <p:nvPr/>
        </p:nvSpPr>
        <p:spPr>
          <a:xfrm>
            <a:off x="504000" y="301320"/>
            <a:ext cx="9071640" cy="1262160"/>
          </a:xfrm>
          <a:prstGeom prst="rect">
            <a:avLst/>
          </a:prstGeom>
          <a:solidFill>
            <a:srgbClr val="e6e6ff"/>
          </a:solidFill>
          <a:ln>
            <a:noFill/>
          </a:ln>
        </p:spPr>
        <p:txBody>
          <a:bodyPr lIns="0" rIns="0" tIns="0" bIns="0" anchor="ctr"/>
          <a:p>
            <a:pPr algn="ctr">
              <a:buSzPct val="45000"/>
              <a:buFont typeface="StarSymbol"/>
              <a:buChar char=""/>
            </a:pPr>
            <a:r>
              <a:rPr lang="en-US" sz="2600">
                <a:latin typeface="Times New Roman"/>
              </a:rPr>
              <a:t>April 24, 1998 weather map</a:t>
            </a:r>
            <a:r>
              <a:rPr lang="en-US" sz="2600">
                <a:latin typeface="Times New Roman"/>
              </a:rPr>
              <a:t>
</a:t>
            </a:r>
            <a:r>
              <a:rPr lang="en-US" sz="2400">
                <a:latin typeface="Times New Roman"/>
              </a:rPr>
              <a:t>Note nearby front...</a:t>
            </a:r>
            <a:endParaRPr/>
          </a:p>
        </p:txBody>
      </p:sp>
      <p:pic>
        <p:nvPicPr>
          <p:cNvPr id="156" name="" descr=""/>
          <p:cNvPicPr/>
          <p:nvPr/>
        </p:nvPicPr>
        <p:blipFill>
          <a:blip r:embed="rId1"/>
          <a:stretch/>
        </p:blipFill>
        <p:spPr>
          <a:xfrm>
            <a:off x="2080800" y="1800720"/>
            <a:ext cx="5943240" cy="5095440"/>
          </a:xfrm>
          <a:prstGeom prst="rect">
            <a:avLst/>
          </a:prstGeom>
          <a:ln>
            <a:noFill/>
          </a:ln>
        </p:spPr>
      </p:pic>
    </p:spTree>
  </p:cSld>
</p:sld>
</file>

<file path=ppt/slides/slide6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7" name="TextShape 1"/>
          <p:cNvSpPr txBox="1"/>
          <p:nvPr/>
        </p:nvSpPr>
        <p:spPr>
          <a:xfrm>
            <a:off x="504000" y="0"/>
            <a:ext cx="9071640" cy="1371600"/>
          </a:xfrm>
          <a:prstGeom prst="rect">
            <a:avLst/>
          </a:prstGeom>
          <a:solidFill>
            <a:srgbClr val="e6e6ff"/>
          </a:solidFill>
          <a:ln>
            <a:noFill/>
          </a:ln>
        </p:spPr>
        <p:txBody>
          <a:bodyPr lIns="0" rIns="0" tIns="0" bIns="0" anchor="ctr"/>
          <a:p>
            <a:pPr algn="ctr">
              <a:buSzPct val="45000"/>
              <a:buFont typeface="StarSymbol"/>
              <a:buChar char=""/>
            </a:pPr>
            <a:r>
              <a:rPr lang="en-US" sz="2400">
                <a:latin typeface="Times New Roman"/>
              </a:rPr>
              <a:t>April 24, 1998 sounding 8 pm, DTX</a:t>
            </a:r>
            <a:r>
              <a:rPr lang="en-US" sz="2400">
                <a:latin typeface="Times New Roman"/>
              </a:rPr>
              <a:t>
</a:t>
            </a:r>
            <a:r>
              <a:rPr lang="en-US" sz="2400">
                <a:latin typeface="Times New Roman"/>
              </a:rPr>
              <a:t>(500mg ~ 18k ft – 700 mb ~10k ft  – 850 mb ~5k ft)</a:t>
            </a:r>
            <a:endParaRPr/>
          </a:p>
        </p:txBody>
      </p:sp>
      <p:pic>
        <p:nvPicPr>
          <p:cNvPr id="158" name="" descr=""/>
          <p:cNvPicPr/>
          <p:nvPr/>
        </p:nvPicPr>
        <p:blipFill>
          <a:blip r:embed="rId1"/>
          <a:stretch/>
        </p:blipFill>
        <p:spPr>
          <a:xfrm>
            <a:off x="1242720" y="1300680"/>
            <a:ext cx="7619760" cy="6095520"/>
          </a:xfrm>
          <a:prstGeom prst="rect">
            <a:avLst/>
          </a:prstGeom>
          <a:ln>
            <a:noFill/>
          </a:ln>
        </p:spPr>
      </p:pic>
    </p:spTree>
  </p:cSld>
</p:sld>
</file>

<file path=ppt/slides/slide6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9"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Jack Steen near FL 140 in the Ionia Wave</a:t>
            </a:r>
            <a:endParaRPr/>
          </a:p>
        </p:txBody>
      </p:sp>
      <p:pic>
        <p:nvPicPr>
          <p:cNvPr id="160" name="" descr=""/>
          <p:cNvPicPr/>
          <p:nvPr/>
        </p:nvPicPr>
        <p:blipFill>
          <a:blip r:embed="rId1"/>
          <a:stretch/>
        </p:blipFill>
        <p:spPr>
          <a:xfrm>
            <a:off x="914400" y="1463040"/>
            <a:ext cx="8686800" cy="5943600"/>
          </a:xfrm>
          <a:prstGeom prst="rect">
            <a:avLst/>
          </a:prstGeom>
          <a:ln>
            <a:noFill/>
          </a:ln>
        </p:spPr>
      </p:pic>
    </p:spTree>
  </p:cSld>
</p:sld>
</file>

<file path=ppt/slides/slide6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1"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Vertical trace</a:t>
            </a:r>
            <a:endParaRPr/>
          </a:p>
        </p:txBody>
      </p:sp>
      <p:pic>
        <p:nvPicPr>
          <p:cNvPr id="162" name="" descr=""/>
          <p:cNvPicPr/>
          <p:nvPr/>
        </p:nvPicPr>
        <p:blipFill>
          <a:blip r:embed="rId1"/>
          <a:stretch/>
        </p:blipFill>
        <p:spPr>
          <a:xfrm>
            <a:off x="931680" y="1268640"/>
            <a:ext cx="8241840" cy="6159240"/>
          </a:xfrm>
          <a:prstGeom prst="rect">
            <a:avLst/>
          </a:prstGeom>
          <a:ln>
            <a:noFill/>
          </a:ln>
        </p:spPr>
      </p:pic>
    </p:spTree>
  </p:cSld>
</p:sld>
</file>

<file path=ppt/slides/slide6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3"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Horizontal trace</a:t>
            </a:r>
            <a:endParaRPr/>
          </a:p>
        </p:txBody>
      </p:sp>
      <p:pic>
        <p:nvPicPr>
          <p:cNvPr id="164" name="" descr=""/>
          <p:cNvPicPr/>
          <p:nvPr/>
        </p:nvPicPr>
        <p:blipFill>
          <a:blip r:embed="rId1"/>
          <a:srcRect l="6466" t="4947" r="8083" b="4947"/>
          <a:stretch/>
        </p:blipFill>
        <p:spPr>
          <a:xfrm>
            <a:off x="1427040" y="1518480"/>
            <a:ext cx="7250760" cy="5659920"/>
          </a:xfrm>
          <a:prstGeom prst="rect">
            <a:avLst/>
          </a:prstGeom>
          <a:ln>
            <a:noFill/>
          </a:ln>
        </p:spPr>
      </p:pic>
    </p:spTree>
  </p:cSld>
</p:sld>
</file>

<file path=ppt/slides/slide6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5" name="TextShape 1"/>
          <p:cNvSpPr txBox="1"/>
          <p:nvPr/>
        </p:nvSpPr>
        <p:spPr>
          <a:xfrm>
            <a:off x="504000" y="109440"/>
            <a:ext cx="9071640" cy="1262160"/>
          </a:xfrm>
          <a:prstGeom prst="rect">
            <a:avLst/>
          </a:prstGeom>
          <a:solidFill>
            <a:srgbClr val="e6e6ff"/>
          </a:solidFill>
          <a:ln>
            <a:noFill/>
          </a:ln>
        </p:spPr>
        <p:txBody>
          <a:bodyPr lIns="0" rIns="0" tIns="0" bIns="0" anchor="ctr"/>
          <a:p>
            <a:pPr algn="ctr"/>
            <a:r>
              <a:rPr lang="en-US" sz="3200">
                <a:latin typeface="Times New Roman"/>
              </a:rPr>
              <a:t>Bob Faris, Sept 12, 2003 – Nebraska</a:t>
            </a:r>
            <a:r>
              <a:rPr lang="en-US" sz="3200">
                <a:latin typeface="Times New Roman"/>
              </a:rPr>
              <a:t>
</a:t>
            </a:r>
            <a:r>
              <a:rPr lang="en-US" sz="3200">
                <a:latin typeface="Times New Roman"/>
              </a:rPr>
              <a:t>(Fort Collins foreground, Cheyenne background)</a:t>
            </a:r>
            <a:endParaRPr/>
          </a:p>
        </p:txBody>
      </p:sp>
      <p:pic>
        <p:nvPicPr>
          <p:cNvPr id="166" name="" descr=""/>
          <p:cNvPicPr/>
          <p:nvPr/>
        </p:nvPicPr>
        <p:blipFill>
          <a:blip r:embed="rId1"/>
          <a:stretch/>
        </p:blipFill>
        <p:spPr>
          <a:xfrm>
            <a:off x="504000" y="1280160"/>
            <a:ext cx="9071640" cy="6217920"/>
          </a:xfrm>
          <a:prstGeom prst="rect">
            <a:avLst/>
          </a:prstGeom>
          <a:ln>
            <a:noFill/>
          </a:ln>
        </p:spPr>
      </p:pic>
    </p:spTree>
  </p:cSld>
</p:sld>
</file>

<file path=ppt/slides/slide6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7" name="TextShape 1"/>
          <p:cNvSpPr txBox="1"/>
          <p:nvPr/>
        </p:nvSpPr>
        <p:spPr>
          <a:xfrm>
            <a:off x="504000" y="18000"/>
            <a:ext cx="9071640" cy="1262160"/>
          </a:xfrm>
          <a:prstGeom prst="rect">
            <a:avLst/>
          </a:prstGeom>
          <a:solidFill>
            <a:srgbClr val="e6e6ff"/>
          </a:solidFill>
          <a:ln>
            <a:noFill/>
          </a:ln>
        </p:spPr>
        <p:txBody>
          <a:bodyPr lIns="0" rIns="0" tIns="0" bIns="0" anchor="ctr"/>
          <a:p>
            <a:pPr algn="ctr"/>
            <a:r>
              <a:rPr lang="en-US" sz="4400">
                <a:latin typeface="Times New Roman"/>
              </a:rPr>
              <a:t>Vertical trace</a:t>
            </a:r>
            <a:endParaRPr/>
          </a:p>
        </p:txBody>
      </p:sp>
      <p:pic>
        <p:nvPicPr>
          <p:cNvPr id="168" name="" descr=""/>
          <p:cNvPicPr/>
          <p:nvPr/>
        </p:nvPicPr>
        <p:blipFill>
          <a:blip r:embed="rId1"/>
          <a:stretch/>
        </p:blipFill>
        <p:spPr>
          <a:xfrm>
            <a:off x="360" y="1188720"/>
            <a:ext cx="10079640" cy="5932800"/>
          </a:xfrm>
          <a:prstGeom prst="rect">
            <a:avLst/>
          </a:prstGeom>
          <a:ln>
            <a:noFill/>
          </a:ln>
        </p:spPr>
      </p:pic>
    </p:spTree>
  </p:cSld>
</p:sld>
</file>

<file path=ppt/slides/slide6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9" name="TextShape 1"/>
          <p:cNvSpPr txBox="1"/>
          <p:nvPr/>
        </p:nvSpPr>
        <p:spPr>
          <a:xfrm>
            <a:off x="504000" y="0"/>
            <a:ext cx="9071640" cy="1371600"/>
          </a:xfrm>
          <a:prstGeom prst="rect">
            <a:avLst/>
          </a:prstGeom>
          <a:solidFill>
            <a:srgbClr val="e6e6ff"/>
          </a:solidFill>
          <a:ln>
            <a:noFill/>
          </a:ln>
        </p:spPr>
        <p:txBody>
          <a:bodyPr lIns="0" rIns="0" tIns="0" bIns="0" anchor="ctr"/>
          <a:p>
            <a:pPr algn="ctr"/>
            <a:r>
              <a:rPr lang="en-US" sz="4400">
                <a:latin typeface="Times New Roman"/>
              </a:rPr>
              <a:t>Sounding North Platte</a:t>
            </a:r>
            <a:r>
              <a:rPr lang="en-US" sz="4400">
                <a:latin typeface="Times New Roman"/>
              </a:rPr>
              <a:t>
</a:t>
            </a:r>
            <a:r>
              <a:rPr lang="en-US" sz="3200">
                <a:latin typeface="Times New Roman"/>
              </a:rPr>
              <a:t>(500mg ~ 18k ft – 700 mb ~10k ft  – 850 mb ~5k ft)</a:t>
            </a:r>
            <a:endParaRPr/>
          </a:p>
        </p:txBody>
      </p:sp>
      <p:pic>
        <p:nvPicPr>
          <p:cNvPr id="170" name="" descr=""/>
          <p:cNvPicPr/>
          <p:nvPr/>
        </p:nvPicPr>
        <p:blipFill>
          <a:blip r:embed="rId1"/>
          <a:stretch/>
        </p:blipFill>
        <p:spPr>
          <a:xfrm>
            <a:off x="1341360" y="1371600"/>
            <a:ext cx="7619760" cy="6095520"/>
          </a:xfrm>
          <a:prstGeom prst="rect">
            <a:avLst/>
          </a:prstGeom>
          <a:ln>
            <a:noFill/>
          </a:ln>
        </p:spPr>
      </p:pic>
    </p:spTree>
  </p:cSld>
</p:sld>
</file>

<file path=ppt/slides/slide6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1"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Weather map</a:t>
            </a:r>
            <a:r>
              <a:rPr lang="en-US" sz="4400">
                <a:latin typeface="Times New Roman"/>
              </a:rPr>
              <a:t>
</a:t>
            </a:r>
            <a:endParaRPr/>
          </a:p>
        </p:txBody>
      </p:sp>
      <p:pic>
        <p:nvPicPr>
          <p:cNvPr id="172" name="" descr=""/>
          <p:cNvPicPr/>
          <p:nvPr/>
        </p:nvPicPr>
        <p:blipFill>
          <a:blip r:embed="rId1"/>
          <a:stretch/>
        </p:blipFill>
        <p:spPr>
          <a:xfrm>
            <a:off x="12600" y="162360"/>
            <a:ext cx="10079640" cy="7253640"/>
          </a:xfrm>
          <a:prstGeom prst="rect">
            <a:avLst/>
          </a:prstGeom>
          <a:ln>
            <a:noFill/>
          </a:ln>
        </p:spPr>
      </p:pic>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Leaf Senescence</a:t>
            </a:r>
            <a:endParaRPr/>
          </a:p>
        </p:txBody>
      </p:sp>
      <p:pic>
        <p:nvPicPr>
          <p:cNvPr id="58" name="" descr=""/>
          <p:cNvPicPr/>
          <p:nvPr/>
        </p:nvPicPr>
        <p:blipFill>
          <a:blip r:embed="rId1"/>
          <a:stretch/>
        </p:blipFill>
        <p:spPr>
          <a:xfrm>
            <a:off x="1371600" y="1371600"/>
            <a:ext cx="7223760" cy="6197400"/>
          </a:xfrm>
          <a:prstGeom prst="rect">
            <a:avLst/>
          </a:prstGeom>
          <a:ln>
            <a:noFill/>
          </a:ln>
        </p:spPr>
      </p:pic>
    </p:spTree>
  </p:cSld>
</p:sld>
</file>

<file path=ppt/slides/slide7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3" name="TextShape 1"/>
          <p:cNvSpPr txBox="1"/>
          <p:nvPr/>
        </p:nvSpPr>
        <p:spPr>
          <a:xfrm>
            <a:off x="504000" y="301320"/>
            <a:ext cx="9071640" cy="5851800"/>
          </a:xfrm>
          <a:prstGeom prst="rect">
            <a:avLst/>
          </a:prstGeom>
          <a:noFill/>
          <a:ln>
            <a:noFill/>
          </a:ln>
        </p:spPr>
        <p:txBody>
          <a:bodyPr lIns="0" rIns="0" tIns="0" bIns="0" anchor="ctr"/>
          <a:p>
            <a:r>
              <a:rPr lang="en-US" sz="2400">
                <a:latin typeface="Times New Roman"/>
              </a:rPr>
              <a:t>Bob Faris</a:t>
            </a:r>
            <a:endParaRPr/>
          </a:p>
          <a:p>
            <a:r>
              <a:rPr lang="en-US" sz="2400">
                <a:latin typeface="Times New Roman"/>
              </a:rPr>
              <a:t>9/12/2003 Nebraska altitude record</a:t>
            </a:r>
            <a:endParaRPr/>
          </a:p>
          <a:p>
            <a:endParaRPr/>
          </a:p>
          <a:p>
            <a:r>
              <a:rPr lang="en-US" sz="2400">
                <a:latin typeface="Times New Roman"/>
              </a:rPr>
              <a:t>...this flight was made in a thermal wave system.  I got off of tow fairly low in strong thermal conditions from Owl Canyon with a declared start point in Nebraska with the intention of setting several state records.  The flight out to Nebraska was made mostly in pure thermal lift.  The cloud bands were moving to the east with a N/S alignment.  The initial wave propagation was probably from the continental divide to the west.  After getting to the start point, I was able to climb in a mix of thermals and wave to reach the record altitude.  I thought that returning to Owl Canyon against the strong west wind was going to be difficult, but I was able to climb enough in each wave to make the jump across to the next wave above the cloud lines.  It was an interesting day and I haven't seen the same conditions since.  I think the most unique part was that the entire wave system moved to the east, rather than staying fixed over the ground as it normally does in this area.</a:t>
            </a:r>
            <a:endParaRPr/>
          </a:p>
        </p:txBody>
      </p:sp>
    </p:spTree>
  </p:cSld>
</p:sld>
</file>

<file path=ppt/slides/slide7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4"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Bob Faris, Sept 12, 2003 - Nebraska</a:t>
            </a:r>
            <a:endParaRPr/>
          </a:p>
        </p:txBody>
      </p:sp>
      <p:pic>
        <p:nvPicPr>
          <p:cNvPr id="175" name="" descr=""/>
          <p:cNvPicPr/>
          <p:nvPr/>
        </p:nvPicPr>
        <p:blipFill>
          <a:blip r:embed="rId1"/>
          <a:stretch/>
        </p:blipFill>
        <p:spPr>
          <a:xfrm>
            <a:off x="504000" y="1280160"/>
            <a:ext cx="9071640" cy="6217920"/>
          </a:xfrm>
          <a:prstGeom prst="rect">
            <a:avLst/>
          </a:prstGeom>
          <a:ln>
            <a:noFill/>
          </a:ln>
        </p:spPr>
      </p:pic>
    </p:spTree>
  </p:cSld>
</p:sld>
</file>

<file path=ppt/slides/slide7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6"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Don Gurnett, May 3, 2014, Iowa</a:t>
            </a:r>
            <a:r>
              <a:rPr lang="en-US" sz="4400">
                <a:latin typeface="Times New Roman"/>
              </a:rPr>
              <a:t>
</a:t>
            </a:r>
            <a:r>
              <a:rPr lang="en-US" sz="3200">
                <a:latin typeface="Times New Roman"/>
              </a:rPr>
              <a:t>(SW of Muscatine)</a:t>
            </a:r>
            <a:endParaRPr/>
          </a:p>
        </p:txBody>
      </p:sp>
      <p:pic>
        <p:nvPicPr>
          <p:cNvPr id="177" name="" descr=""/>
          <p:cNvPicPr/>
          <p:nvPr/>
        </p:nvPicPr>
        <p:blipFill>
          <a:blip r:embed="rId1"/>
          <a:stretch/>
        </p:blipFill>
        <p:spPr>
          <a:xfrm>
            <a:off x="0" y="1737360"/>
            <a:ext cx="10079640" cy="5174640"/>
          </a:xfrm>
          <a:prstGeom prst="rect">
            <a:avLst/>
          </a:prstGeom>
          <a:ln>
            <a:noFill/>
          </a:ln>
        </p:spPr>
      </p:pic>
    </p:spTree>
  </p:cSld>
</p:sld>
</file>

<file path=ppt/slides/slide7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78" name="TextShape 1"/>
          <p:cNvSpPr txBox="1"/>
          <p:nvPr/>
        </p:nvSpPr>
        <p:spPr>
          <a:xfrm>
            <a:off x="504000" y="301320"/>
            <a:ext cx="9071640" cy="5851800"/>
          </a:xfrm>
          <a:prstGeom prst="rect">
            <a:avLst/>
          </a:prstGeom>
          <a:noFill/>
          <a:ln>
            <a:noFill/>
          </a:ln>
        </p:spPr>
        <p:txBody>
          <a:bodyPr lIns="0" rIns="0" tIns="0" bIns="0" anchor="ctr"/>
          <a:p>
            <a:r>
              <a:rPr lang="en-US" sz="2600">
                <a:latin typeface="Times New Roman"/>
              </a:rPr>
              <a:t>Don Gurnett:</a:t>
            </a:r>
            <a:endParaRPr/>
          </a:p>
          <a:p>
            <a:r>
              <a:rPr lang="en-US" sz="2600">
                <a:latin typeface="Times New Roman"/>
              </a:rPr>
              <a:t>Departed Muscatine (MUT) on a very windy day, about 20 knots from northwest, numerous cu with cloud base about 7,500 ft agl.</a:t>
            </a:r>
            <a:endParaRPr/>
          </a:p>
          <a:p>
            <a:r>
              <a:rPr lang="en-US" sz="2600">
                <a:latin typeface="Times New Roman"/>
              </a:rPr>
              <a:t>After exiting a climb upwind near cloudbase I encountered wave lift and climbed well above the clouds in what appeared to be a well developed cloud street and climbed to around 3750 meters, </a:t>
            </a:r>
            <a:endParaRPr/>
          </a:p>
          <a:p>
            <a:r>
              <a:rPr lang="en-US" sz="2600">
                <a:latin typeface="Times New Roman"/>
              </a:rPr>
              <a:t>then penetrated upwind to above and ahead of the next cloud in the street where I again started climbed in wave to over 4000 meters. </a:t>
            </a:r>
            <a:endParaRPr/>
          </a:p>
          <a:p>
            <a:r>
              <a:rPr lang="en-US" sz="2600">
                <a:latin typeface="Times New Roman"/>
              </a:rPr>
              <a:t>As it was freezing cold and since I did not have oxygen I started a descent and landed at Muscatine. </a:t>
            </a:r>
            <a:endParaRPr/>
          </a:p>
          <a:p>
            <a:r>
              <a:rPr lang="en-US" sz="2600">
                <a:latin typeface="Times New Roman"/>
              </a:rPr>
              <a:t>Wind in the wave was about 50 knots at about 300 degrees. </a:t>
            </a:r>
            <a:endParaRPr/>
          </a:p>
          <a:p>
            <a:r>
              <a:rPr lang="en-US" sz="2600">
                <a:latin typeface="Times New Roman"/>
              </a:rPr>
              <a:t>Near cloud base wind was from the same direction at 38 knots,</a:t>
            </a:r>
            <a:endParaRPr/>
          </a:p>
          <a:p>
            <a:r>
              <a:rPr lang="en-US" sz="2600">
                <a:latin typeface="Times New Roman"/>
              </a:rPr>
              <a:t>and about 16 to 20 knots near the ground when I landed.</a:t>
            </a:r>
            <a:endParaRPr/>
          </a:p>
        </p:txBody>
      </p:sp>
    </p:spTree>
  </p:cSld>
</p:sld>
</file>

<file path=ppt/slides/slide7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79" name="" descr=""/>
          <p:cNvPicPr/>
          <p:nvPr/>
        </p:nvPicPr>
        <p:blipFill>
          <a:blip r:embed="rId1"/>
          <a:stretch/>
        </p:blipFill>
        <p:spPr>
          <a:xfrm>
            <a:off x="1042560" y="212760"/>
            <a:ext cx="8019720" cy="7152840"/>
          </a:xfrm>
          <a:prstGeom prst="rect">
            <a:avLst/>
          </a:prstGeom>
          <a:ln>
            <a:noFill/>
          </a:ln>
        </p:spPr>
      </p:pic>
    </p:spTree>
  </p:cSld>
</p:sld>
</file>

<file path=ppt/slides/slide7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80" name="" descr=""/>
          <p:cNvPicPr/>
          <p:nvPr/>
        </p:nvPicPr>
        <p:blipFill>
          <a:blip r:embed="rId1"/>
          <a:stretch/>
        </p:blipFill>
        <p:spPr>
          <a:xfrm>
            <a:off x="1061640" y="231840"/>
            <a:ext cx="7981560" cy="7114680"/>
          </a:xfrm>
          <a:prstGeom prst="rect">
            <a:avLst/>
          </a:prstGeom>
          <a:ln>
            <a:noFill/>
          </a:ln>
        </p:spPr>
      </p:pic>
    </p:spTree>
  </p:cSld>
</p:sld>
</file>

<file path=ppt/slides/slide7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81" name="" descr=""/>
          <p:cNvPicPr/>
          <p:nvPr/>
        </p:nvPicPr>
        <p:blipFill>
          <a:blip r:embed="rId1"/>
          <a:stretch/>
        </p:blipFill>
        <p:spPr>
          <a:xfrm>
            <a:off x="1052280" y="227160"/>
            <a:ext cx="8000640" cy="7124400"/>
          </a:xfrm>
          <a:prstGeom prst="rect">
            <a:avLst/>
          </a:prstGeom>
          <a:ln>
            <a:noFill/>
          </a:ln>
        </p:spPr>
      </p:pic>
    </p:spTree>
  </p:cSld>
</p:sld>
</file>

<file path=ppt/slides/slide7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82" name="" descr=""/>
          <p:cNvPicPr/>
          <p:nvPr/>
        </p:nvPicPr>
        <p:blipFill>
          <a:blip r:embed="rId1"/>
          <a:stretch/>
        </p:blipFill>
        <p:spPr>
          <a:xfrm>
            <a:off x="1042560" y="212760"/>
            <a:ext cx="8019720" cy="7152840"/>
          </a:xfrm>
          <a:prstGeom prst="rect">
            <a:avLst/>
          </a:prstGeom>
          <a:ln>
            <a:noFill/>
          </a:ln>
        </p:spPr>
      </p:pic>
    </p:spTree>
  </p:cSld>
</p:sld>
</file>

<file path=ppt/slides/slide7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83" name="" descr=""/>
          <p:cNvPicPr/>
          <p:nvPr/>
        </p:nvPicPr>
        <p:blipFill>
          <a:blip r:embed="rId1"/>
          <a:stretch/>
        </p:blipFill>
        <p:spPr>
          <a:xfrm>
            <a:off x="12600" y="162360"/>
            <a:ext cx="10079640" cy="7253640"/>
          </a:xfrm>
          <a:prstGeom prst="rect">
            <a:avLst/>
          </a:prstGeom>
          <a:ln>
            <a:noFill/>
          </a:ln>
        </p:spPr>
      </p:pic>
    </p:spTree>
  </p:cSld>
</p:sld>
</file>

<file path=ppt/slides/slide7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4" name="TextShape 1"/>
          <p:cNvSpPr txBox="1"/>
          <p:nvPr/>
        </p:nvSpPr>
        <p:spPr>
          <a:xfrm>
            <a:off x="504000" y="18000"/>
            <a:ext cx="9071640" cy="1262160"/>
          </a:xfrm>
          <a:prstGeom prst="rect">
            <a:avLst/>
          </a:prstGeom>
          <a:solidFill>
            <a:srgbClr val="e6e6ff"/>
          </a:solidFill>
          <a:ln>
            <a:noFill/>
          </a:ln>
        </p:spPr>
        <p:txBody>
          <a:bodyPr lIns="0" rIns="0" tIns="0" bIns="0" anchor="ctr"/>
          <a:p>
            <a:pPr algn="ctr"/>
            <a:r>
              <a:rPr lang="en-US" sz="3200">
                <a:latin typeface="Times New Roman"/>
              </a:rPr>
              <a:t>(700 mb ~10k ft  – 850 mb ~5k ft)</a:t>
            </a:r>
            <a:r>
              <a:rPr lang="en-US" sz="3200">
                <a:latin typeface="Times New Roman"/>
              </a:rPr>
              <a:t>
</a:t>
            </a:r>
            <a:r>
              <a:rPr lang="en-US" sz="2400">
                <a:latin typeface="Times New Roman"/>
              </a:rPr>
              <a:t>(Davenport sounding not available)</a:t>
            </a:r>
            <a:endParaRPr/>
          </a:p>
        </p:txBody>
      </p:sp>
      <p:pic>
        <p:nvPicPr>
          <p:cNvPr id="185" name="" descr=""/>
          <p:cNvPicPr/>
          <p:nvPr/>
        </p:nvPicPr>
        <p:blipFill>
          <a:blip r:embed="rId1"/>
          <a:stretch/>
        </p:blipFill>
        <p:spPr>
          <a:xfrm>
            <a:off x="1242720" y="1464480"/>
            <a:ext cx="7619760" cy="6095520"/>
          </a:xfrm>
          <a:prstGeom prst="rect">
            <a:avLst/>
          </a:prstGeom>
          <a:ln>
            <a:noFill/>
          </a:ln>
        </p:spPr>
      </p:pic>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9"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000">
                <a:latin typeface="Times New Roman"/>
              </a:rPr>
              <a:t>Speaking of Senescence,</a:t>
            </a:r>
            <a:r>
              <a:rPr lang="en-US" sz="4000">
                <a:latin typeface="Times New Roman"/>
              </a:rPr>
              <a:t>
</a:t>
            </a:r>
            <a:r>
              <a:rPr lang="en-US" sz="4000">
                <a:latin typeface="Times New Roman"/>
              </a:rPr>
              <a:t>The SoaringRx Column is getting Old</a:t>
            </a:r>
            <a:endParaRPr/>
          </a:p>
        </p:txBody>
      </p:sp>
      <p:sp>
        <p:nvSpPr>
          <p:cNvPr id="60" name="TextShape 2"/>
          <p:cNvSpPr txBox="1"/>
          <p:nvPr/>
        </p:nvSpPr>
        <p:spPr>
          <a:xfrm>
            <a:off x="504000" y="1769040"/>
            <a:ext cx="9071640" cy="4384440"/>
          </a:xfrm>
          <a:prstGeom prst="rect">
            <a:avLst/>
          </a:prstGeom>
          <a:noFill/>
          <a:ln>
            <a:noFill/>
          </a:ln>
        </p:spPr>
        <p:txBody>
          <a:bodyPr lIns="0" rIns="0" tIns="0" bIns="0"/>
          <a:p>
            <a:pPr>
              <a:buSzPct val="45000"/>
              <a:buFont typeface="StarSymbol"/>
              <a:buChar char=""/>
            </a:pPr>
            <a:r>
              <a:rPr lang="en-US" sz="3200">
                <a:latin typeface="Times New Roman"/>
              </a:rPr>
              <a:t>60 columns as of March, 2016</a:t>
            </a:r>
            <a:endParaRPr/>
          </a:p>
          <a:p>
            <a:pPr>
              <a:buSzPct val="45000"/>
              <a:buFont typeface="StarSymbol"/>
              <a:buChar char=""/>
            </a:pPr>
            <a:r>
              <a:rPr lang="en-US" sz="3200">
                <a:latin typeface="Times New Roman"/>
              </a:rPr>
              <a:t>The collection:</a:t>
            </a:r>
            <a:r>
              <a:rPr lang="en-US" sz="3200">
                <a:latin typeface="Times New Roman"/>
              </a:rPr>
              <a:t>
</a:t>
            </a:r>
            <a:r>
              <a:rPr lang="en-US" sz="3200">
                <a:latin typeface="Times New Roman"/>
              </a:rPr>
              <a:t>	</a:t>
            </a:r>
            <a:r>
              <a:rPr lang="en-US" sz="3200">
                <a:latin typeface="Times New Roman"/>
              </a:rPr>
              <a:t>http://www.tinyurl.com/drdanscolumns</a:t>
            </a:r>
            <a:endParaRPr/>
          </a:p>
          <a:p>
            <a:pPr>
              <a:buSzPct val="45000"/>
              <a:buFont typeface="StarSymbol"/>
              <a:buChar char=""/>
            </a:pPr>
            <a:r>
              <a:rPr lang="en-US" sz="3200">
                <a:latin typeface="Times New Roman"/>
              </a:rPr>
              <a:t>I'm taking a leave of absence at least for the season</a:t>
            </a:r>
            <a:endParaRPr/>
          </a:p>
          <a:p>
            <a:pPr lvl="1">
              <a:buSzPct val="75000"/>
              <a:buFont typeface="StarSymbol"/>
              <a:buChar char=""/>
            </a:pPr>
            <a:r>
              <a:rPr lang="en-US" sz="2800">
                <a:latin typeface="Times New Roman"/>
              </a:rPr>
              <a:t>There are simply other needs, including</a:t>
            </a:r>
            <a:endParaRPr/>
          </a:p>
          <a:p>
            <a:pPr lvl="1">
              <a:buSzPct val="75000"/>
              <a:buFont typeface="StarSymbol"/>
              <a:buChar char=""/>
            </a:pPr>
            <a:r>
              <a:rPr lang="en-US" sz="2800">
                <a:latin typeface="Times New Roman"/>
              </a:rPr>
              <a:t>my son's legacy: </a:t>
            </a:r>
            <a:r>
              <a:rPr lang="en-US" sz="2800" strike="noStrike">
                <a:solidFill>
                  <a:srgbClr val="000000"/>
                </a:solidFill>
                <a:latin typeface="Arial"/>
                <a:ea typeface="WenQuanYi Zen Hei Sharp"/>
              </a:rPr>
              <a:t>www.cultivate-community.org</a:t>
            </a:r>
            <a:r>
              <a:rPr lang="en-US" sz="2800" strike="noStrike">
                <a:solidFill>
                  <a:srgbClr val="000000"/>
                </a:solidFill>
                <a:latin typeface="Arial"/>
                <a:ea typeface="WenQuanYi Zen Hei Sharp"/>
              </a:rPr>
              <a:t>
</a:t>
            </a:r>
            <a:r>
              <a:rPr lang="en-US" sz="2800" strike="noStrike">
                <a:solidFill>
                  <a:srgbClr val="000000"/>
                </a:solidFill>
                <a:latin typeface="Times New Roman"/>
                <a:ea typeface="WenQuanYi Zen Hei Sharp"/>
              </a:rPr>
              <a:t>and</a:t>
            </a:r>
            <a:r>
              <a:rPr lang="en-US" sz="2800" strike="noStrike">
                <a:solidFill>
                  <a:srgbClr val="000000"/>
                </a:solidFill>
                <a:latin typeface="Arial"/>
                <a:ea typeface="WenQuanYi Zen Hei Sharp"/>
              </a:rPr>
              <a:t> </a:t>
            </a:r>
            <a:r>
              <a:rPr lang="en-US" sz="2800" strike="noStrike">
                <a:solidFill>
                  <a:srgbClr val="000000"/>
                </a:solidFill>
                <a:latin typeface="Arial"/>
                <a:ea typeface="WenQuanYi Zen Hei Sharp"/>
              </a:rPr>
              <a:t>http://www.danlj.org/eaj</a:t>
            </a:r>
            <a:r>
              <a:rPr lang="en-US" sz="2800" strike="noStrike">
                <a:solidFill>
                  <a:srgbClr val="000000"/>
                </a:solidFill>
                <a:latin typeface="Arial"/>
                <a:ea typeface="WenQuanYi Zen Hei Sharp"/>
              </a:rPr>
              <a:t> </a:t>
            </a:r>
            <a:endParaRPr/>
          </a:p>
          <a:p>
            <a:pPr lvl="1">
              <a:buSzPct val="75000"/>
              <a:buFont typeface="StarSymbol"/>
              <a:buChar char=""/>
            </a:pPr>
            <a:endParaRPr/>
          </a:p>
        </p:txBody>
      </p:sp>
    </p:spTree>
  </p:cSld>
</p:sld>
</file>

<file path=ppt/slides/slide8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6" name="TextShape 1"/>
          <p:cNvSpPr txBox="1"/>
          <p:nvPr/>
        </p:nvSpPr>
        <p:spPr>
          <a:xfrm>
            <a:off x="438120" y="18000"/>
            <a:ext cx="9071640" cy="1262160"/>
          </a:xfrm>
          <a:prstGeom prst="rect">
            <a:avLst/>
          </a:prstGeom>
          <a:solidFill>
            <a:srgbClr val="e6e6ff"/>
          </a:solidFill>
          <a:ln>
            <a:noFill/>
          </a:ln>
        </p:spPr>
        <p:txBody>
          <a:bodyPr lIns="0" rIns="0" tIns="0" bIns="0" anchor="ctr"/>
          <a:p>
            <a:pPr algn="ctr"/>
            <a:r>
              <a:rPr lang="en-US" sz="4400">
                <a:latin typeface="Times New Roman"/>
              </a:rPr>
              <a:t>Ted Clausing, Sept 14, 2014, Wisconsin</a:t>
            </a:r>
            <a:endParaRPr/>
          </a:p>
        </p:txBody>
      </p:sp>
      <p:pic>
        <p:nvPicPr>
          <p:cNvPr id="187" name="" descr=""/>
          <p:cNvPicPr/>
          <p:nvPr/>
        </p:nvPicPr>
        <p:blipFill>
          <a:blip r:embed="rId1"/>
          <a:stretch/>
        </p:blipFill>
        <p:spPr>
          <a:xfrm>
            <a:off x="12600" y="1138680"/>
            <a:ext cx="10079640" cy="6359400"/>
          </a:xfrm>
          <a:prstGeom prst="rect">
            <a:avLst/>
          </a:prstGeom>
          <a:ln>
            <a:noFill/>
          </a:ln>
        </p:spPr>
      </p:pic>
    </p:spTree>
  </p:cSld>
</p:sld>
</file>

<file path=ppt/slides/slide8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88" name="" descr=""/>
          <p:cNvPicPr/>
          <p:nvPr/>
        </p:nvPicPr>
        <p:blipFill>
          <a:blip r:embed="rId1"/>
          <a:stretch/>
        </p:blipFill>
        <p:spPr>
          <a:xfrm>
            <a:off x="12600" y="-140040"/>
            <a:ext cx="10079640" cy="6740280"/>
          </a:xfrm>
          <a:prstGeom prst="rect">
            <a:avLst/>
          </a:prstGeom>
          <a:ln>
            <a:noFill/>
          </a:ln>
        </p:spPr>
      </p:pic>
    </p:spTree>
  </p:cSld>
</p:sld>
</file>

<file path=ppt/slides/slide8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89" name="" descr=""/>
          <p:cNvPicPr/>
          <p:nvPr/>
        </p:nvPicPr>
        <p:blipFill>
          <a:blip r:embed="rId1"/>
          <a:stretch/>
        </p:blipFill>
        <p:spPr>
          <a:xfrm>
            <a:off x="12600" y="-396720"/>
            <a:ext cx="10079640" cy="7253640"/>
          </a:xfrm>
          <a:prstGeom prst="rect">
            <a:avLst/>
          </a:prstGeom>
          <a:ln>
            <a:noFill/>
          </a:ln>
        </p:spPr>
      </p:pic>
    </p:spTree>
  </p:cSld>
</p:sld>
</file>

<file path=ppt/slides/slide8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90" name="" descr=""/>
          <p:cNvPicPr/>
          <p:nvPr/>
        </p:nvPicPr>
        <p:blipFill>
          <a:blip r:embed="rId1"/>
          <a:stretch/>
        </p:blipFill>
        <p:spPr>
          <a:xfrm>
            <a:off x="1280160" y="1219680"/>
            <a:ext cx="7619760" cy="6095520"/>
          </a:xfrm>
          <a:prstGeom prst="rect">
            <a:avLst/>
          </a:prstGeom>
          <a:ln>
            <a:noFill/>
          </a:ln>
        </p:spPr>
      </p:pic>
      <p:sp>
        <p:nvSpPr>
          <p:cNvPr id="191" name="TextShape 1"/>
          <p:cNvSpPr txBox="1"/>
          <p:nvPr/>
        </p:nvSpPr>
        <p:spPr>
          <a:xfrm>
            <a:off x="504000" y="18000"/>
            <a:ext cx="9071640" cy="1262160"/>
          </a:xfrm>
          <a:prstGeom prst="rect">
            <a:avLst/>
          </a:prstGeom>
          <a:solidFill>
            <a:srgbClr val="e6e6ff"/>
          </a:solidFill>
          <a:ln>
            <a:noFill/>
          </a:ln>
        </p:spPr>
        <p:txBody>
          <a:bodyPr lIns="0" rIns="0" tIns="0" bIns="0" anchor="ctr"/>
          <a:p>
            <a:pPr algn="ctr"/>
            <a:r>
              <a:rPr lang="en-US" sz="3200">
                <a:latin typeface="Times New Roman"/>
              </a:rPr>
              <a:t>(700 mb ~10k ft  – 850 mb ~5k ft)</a:t>
            </a:r>
            <a:endParaRPr/>
          </a:p>
        </p:txBody>
      </p:sp>
    </p:spTree>
  </p:cSld>
</p:sld>
</file>

<file path=ppt/slides/slide8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id="192" name="" descr=""/>
          <p:cNvPicPr/>
          <p:nvPr/>
        </p:nvPicPr>
        <p:blipFill>
          <a:blip r:embed="rId1"/>
          <a:stretch/>
        </p:blipFill>
        <p:spPr>
          <a:xfrm>
            <a:off x="1828800" y="1839240"/>
            <a:ext cx="6705360" cy="5133600"/>
          </a:xfrm>
          <a:prstGeom prst="rect">
            <a:avLst/>
          </a:prstGeom>
          <a:ln>
            <a:noFill/>
          </a:ln>
        </p:spPr>
      </p:pic>
      <p:sp>
        <p:nvSpPr>
          <p:cNvPr id="193"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1615z = 1115 CDT</a:t>
            </a:r>
            <a:endParaRPr/>
          </a:p>
        </p:txBody>
      </p:sp>
    </p:spTree>
  </p:cSld>
</p:sld>
</file>

<file path=ppt/slides/slide8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4"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1715z = 1215 CDT (takeoff)</a:t>
            </a:r>
            <a:endParaRPr/>
          </a:p>
        </p:txBody>
      </p:sp>
      <p:pic>
        <p:nvPicPr>
          <p:cNvPr id="195" name="" descr=""/>
          <p:cNvPicPr/>
          <p:nvPr/>
        </p:nvPicPr>
        <p:blipFill>
          <a:blip r:embed="rId1"/>
          <a:stretch/>
        </p:blipFill>
        <p:spPr>
          <a:xfrm>
            <a:off x="1855800" y="1828800"/>
            <a:ext cx="6648120" cy="5105160"/>
          </a:xfrm>
          <a:prstGeom prst="rect">
            <a:avLst/>
          </a:prstGeom>
          <a:ln>
            <a:noFill/>
          </a:ln>
        </p:spPr>
      </p:pic>
    </p:spTree>
  </p:cSld>
</p:sld>
</file>

<file path=ppt/slides/slide8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6"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1815z = 1315 CDT</a:t>
            </a:r>
            <a:endParaRPr/>
          </a:p>
        </p:txBody>
      </p:sp>
      <p:pic>
        <p:nvPicPr>
          <p:cNvPr id="197" name="" descr=""/>
          <p:cNvPicPr/>
          <p:nvPr/>
        </p:nvPicPr>
        <p:blipFill>
          <a:blip r:embed="rId1"/>
          <a:stretch/>
        </p:blipFill>
        <p:spPr>
          <a:xfrm>
            <a:off x="1828800" y="1828800"/>
            <a:ext cx="6619680" cy="5143320"/>
          </a:xfrm>
          <a:prstGeom prst="rect">
            <a:avLst/>
          </a:prstGeom>
          <a:ln>
            <a:noFill/>
          </a:ln>
        </p:spPr>
      </p:pic>
    </p:spTree>
  </p:cSld>
</p:sld>
</file>

<file path=ppt/slides/slide8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98"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1915z = 1415 CDT (end of flight)</a:t>
            </a:r>
            <a:endParaRPr/>
          </a:p>
        </p:txBody>
      </p:sp>
      <p:pic>
        <p:nvPicPr>
          <p:cNvPr id="199" name="" descr=""/>
          <p:cNvPicPr/>
          <p:nvPr/>
        </p:nvPicPr>
        <p:blipFill>
          <a:blip r:embed="rId1"/>
          <a:stretch/>
        </p:blipFill>
        <p:spPr>
          <a:xfrm>
            <a:off x="1828800" y="1828800"/>
            <a:ext cx="6724440" cy="5133600"/>
          </a:xfrm>
          <a:prstGeom prst="rect">
            <a:avLst/>
          </a:prstGeom>
          <a:ln>
            <a:noFill/>
          </a:ln>
        </p:spPr>
      </p:pic>
    </p:spTree>
  </p:cSld>
</p:sld>
</file>

<file path=ppt/slides/slide8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0"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2015z = 1515 CDT</a:t>
            </a:r>
            <a:endParaRPr/>
          </a:p>
        </p:txBody>
      </p:sp>
      <p:pic>
        <p:nvPicPr>
          <p:cNvPr id="201" name="" descr=""/>
          <p:cNvPicPr/>
          <p:nvPr/>
        </p:nvPicPr>
        <p:blipFill>
          <a:blip r:embed="rId1"/>
          <a:stretch/>
        </p:blipFill>
        <p:spPr>
          <a:xfrm>
            <a:off x="1828800" y="1820160"/>
            <a:ext cx="6648120" cy="5124240"/>
          </a:xfrm>
          <a:prstGeom prst="rect">
            <a:avLst/>
          </a:prstGeom>
          <a:ln>
            <a:noFill/>
          </a:ln>
        </p:spPr>
      </p:pic>
    </p:spTree>
  </p:cSld>
</p:sld>
</file>

<file path=ppt/slides/slide8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2"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2115z = 1615 CDT</a:t>
            </a:r>
            <a:endParaRPr/>
          </a:p>
        </p:txBody>
      </p:sp>
      <p:pic>
        <p:nvPicPr>
          <p:cNvPr id="203" name="" descr=""/>
          <p:cNvPicPr/>
          <p:nvPr/>
        </p:nvPicPr>
        <p:blipFill>
          <a:blip r:embed="rId1"/>
          <a:stretch/>
        </p:blipFill>
        <p:spPr>
          <a:xfrm>
            <a:off x="1846440" y="1828800"/>
            <a:ext cx="6657480" cy="5133600"/>
          </a:xfrm>
          <a:prstGeom prst="rect">
            <a:avLst/>
          </a:prstGeom>
          <a:ln>
            <a:noFill/>
          </a:ln>
        </p:spPr>
      </p:pic>
    </p:spTree>
  </p:cSld>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61"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What </a:t>
            </a:r>
            <a:r>
              <a:rPr i="1" lang="en-US" sz="4400">
                <a:latin typeface="Times New Roman"/>
              </a:rPr>
              <a:t>is</a:t>
            </a:r>
            <a:r>
              <a:rPr lang="en-US" sz="4400">
                <a:latin typeface="Times New Roman"/>
              </a:rPr>
              <a:t> Senescence?</a:t>
            </a:r>
            <a:endParaRPr/>
          </a:p>
        </p:txBody>
      </p:sp>
      <p:sp>
        <p:nvSpPr>
          <p:cNvPr id="62" name="TextShape 2"/>
          <p:cNvSpPr txBox="1"/>
          <p:nvPr/>
        </p:nvSpPr>
        <p:spPr>
          <a:xfrm>
            <a:off x="504000" y="1769040"/>
            <a:ext cx="9071640" cy="4384440"/>
          </a:xfrm>
          <a:prstGeom prst="rect">
            <a:avLst/>
          </a:prstGeom>
          <a:noFill/>
          <a:ln>
            <a:noFill/>
          </a:ln>
        </p:spPr>
        <p:txBody>
          <a:bodyPr lIns="0" rIns="0" tIns="0" bIns="0"/>
          <a:p>
            <a:pPr>
              <a:buSzPct val="45000"/>
              <a:buFont typeface="StarSymbol"/>
              <a:buChar char=""/>
            </a:pPr>
            <a:r>
              <a:rPr lang="en-US" sz="2200">
                <a:latin typeface="Times New Roman"/>
              </a:rPr>
              <a:t>Terminal decrepitude: what happens if we remain healthy throughout life. Nothing works like it used to. Nothing.</a:t>
            </a:r>
            <a:endParaRPr/>
          </a:p>
          <a:p>
            <a:pPr>
              <a:buSzPct val="45000"/>
              <a:buFont typeface="StarSymbol"/>
              <a:buChar char=""/>
            </a:pPr>
            <a:r>
              <a:rPr lang="en-US" sz="2200">
                <a:latin typeface="Times New Roman"/>
              </a:rPr>
              <a:t>Cells: loss of reversible quiescence, regenerative &amp; reparative capability (gene de-repression p16INK4a) promotes either cell involution or growth (sometimes leading to cancer)</a:t>
            </a:r>
            <a:endParaRPr/>
          </a:p>
          <a:p>
            <a:pPr>
              <a:buSzPct val="45000"/>
              <a:buFont typeface="StarSymbol"/>
              <a:buChar char=""/>
            </a:pPr>
            <a:r>
              <a:rPr lang="en-US" sz="2200">
                <a:latin typeface="Times New Roman"/>
              </a:rPr>
              <a:t>Embryonic cells: tissues required for development senesce, die when done (tadpole's tail, umbilical cord); trigger of tissue remodeling</a:t>
            </a:r>
            <a:endParaRPr/>
          </a:p>
          <a:p>
            <a:pPr>
              <a:buSzPct val="45000"/>
              <a:buFont typeface="StarSymbol"/>
              <a:buChar char=""/>
            </a:pPr>
            <a:r>
              <a:rPr lang="en-US" sz="2200">
                <a:latin typeface="Times New Roman"/>
              </a:rPr>
              <a:t>Damaged cells: death, clearance, &amp; regeneration from specific quiescent stem cells</a:t>
            </a:r>
            <a:endParaRPr/>
          </a:p>
          <a:p>
            <a:pPr>
              <a:buSzPct val="45000"/>
              <a:buFont typeface="StarSymbol"/>
              <a:buChar char=""/>
            </a:pPr>
            <a:r>
              <a:rPr lang="en-US" sz="2200">
                <a:latin typeface="Times New Roman"/>
              </a:rPr>
              <a:t>Cancer: pro-senescence cell changes invoked, arrest proliferation, &amp; recruit their own engulfment by immune cells – unless tumor-suppressor pathways malfunction.</a:t>
            </a:r>
            <a:endParaRPr/>
          </a:p>
          <a:p>
            <a:pPr>
              <a:buSzPct val="45000"/>
              <a:buFont typeface="StarSymbol"/>
              <a:buChar char=""/>
            </a:pPr>
            <a:r>
              <a:rPr lang="en-US" sz="2200">
                <a:latin typeface="Times New Roman"/>
              </a:rPr>
              <a:t>“</a:t>
            </a:r>
            <a:r>
              <a:rPr lang="en-US" sz="2200">
                <a:latin typeface="Times New Roman"/>
              </a:rPr>
              <a:t>age-related pathologies generally rise with approximately exponential kinetics beginning at approximately the mid-point of the species-specific life span (e.g., 50–60 years of age for humans)” - Dr. Judith Campisi</a:t>
            </a:r>
            <a:endParaRPr/>
          </a:p>
        </p:txBody>
      </p:sp>
    </p:spTree>
  </p:cSld>
</p:sld>
</file>

<file path=ppt/slides/slide9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4"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3600">
                <a:latin typeface="Times New Roman"/>
              </a:rPr>
              <a:t>2215z = 1715 CDT (suppertime)</a:t>
            </a:r>
            <a:endParaRPr/>
          </a:p>
        </p:txBody>
      </p:sp>
      <p:pic>
        <p:nvPicPr>
          <p:cNvPr id="205" name="" descr=""/>
          <p:cNvPicPr/>
          <p:nvPr/>
        </p:nvPicPr>
        <p:blipFill>
          <a:blip r:embed="rId1"/>
          <a:stretch/>
        </p:blipFill>
        <p:spPr>
          <a:xfrm>
            <a:off x="1828800" y="1828800"/>
            <a:ext cx="6638400" cy="5143320"/>
          </a:xfrm>
          <a:prstGeom prst="rect">
            <a:avLst/>
          </a:prstGeom>
          <a:ln>
            <a:noFill/>
          </a:ln>
        </p:spPr>
      </p:pic>
    </p:spTree>
  </p:cSld>
</p:sld>
</file>

<file path=ppt/slides/slide9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6" name="TextShape 1"/>
          <p:cNvSpPr txBox="1"/>
          <p:nvPr/>
        </p:nvSpPr>
        <p:spPr>
          <a:xfrm>
            <a:off x="504000" y="301320"/>
            <a:ext cx="9071640" cy="1262160"/>
          </a:xfrm>
          <a:prstGeom prst="rect">
            <a:avLst/>
          </a:prstGeom>
          <a:solidFill>
            <a:srgbClr val="e6e6ff"/>
          </a:solidFill>
          <a:ln>
            <a:noFill/>
          </a:ln>
        </p:spPr>
        <p:txBody>
          <a:bodyPr lIns="0" rIns="0" tIns="0" bIns="0" anchor="ctr"/>
          <a:p>
            <a:pPr algn="ctr"/>
            <a:r>
              <a:rPr lang="en-US" sz="4400">
                <a:latin typeface="Times New Roman"/>
              </a:rPr>
              <a:t>Finding Convective Wave</a:t>
            </a:r>
            <a:endParaRPr/>
          </a:p>
        </p:txBody>
      </p:sp>
      <p:sp>
        <p:nvSpPr>
          <p:cNvPr id="207" name="TextShape 2"/>
          <p:cNvSpPr txBox="1"/>
          <p:nvPr/>
        </p:nvSpPr>
        <p:spPr>
          <a:xfrm>
            <a:off x="504000" y="1769040"/>
            <a:ext cx="9071640" cy="4384440"/>
          </a:xfrm>
          <a:prstGeom prst="rect">
            <a:avLst/>
          </a:prstGeom>
          <a:noFill/>
          <a:ln>
            <a:noFill/>
          </a:ln>
        </p:spPr>
        <p:txBody>
          <a:bodyPr lIns="0" rIns="0" tIns="0" bIns="0"/>
          <a:p>
            <a:pPr>
              <a:buSzPct val="45000"/>
              <a:buFont typeface="StarSymbol"/>
              <a:buChar char=""/>
            </a:pPr>
            <a:r>
              <a:rPr lang="en-US" sz="3200">
                <a:latin typeface="Times New Roman"/>
              </a:rPr>
              <a:t>Shear in velocity or direction is important</a:t>
            </a:r>
            <a:endParaRPr/>
          </a:p>
          <a:p>
            <a:pPr lvl="1">
              <a:buSzPct val="75000"/>
              <a:buFont typeface="StarSymbol"/>
              <a:buChar char=""/>
            </a:pPr>
            <a:r>
              <a:rPr lang="en-US" sz="2800">
                <a:latin typeface="Times New Roman"/>
              </a:rPr>
              <a:t>Consider “shear” of density d/t humidity difference...</a:t>
            </a:r>
            <a:endParaRPr/>
          </a:p>
          <a:p>
            <a:pPr>
              <a:buSzPct val="45000"/>
              <a:buFont typeface="StarSymbol"/>
              <a:buChar char=""/>
            </a:pPr>
            <a:r>
              <a:rPr lang="en-US" sz="3200">
                <a:latin typeface="Times New Roman"/>
              </a:rPr>
              <a:t>Shear and velocity and instability tend to come together ahead of and behind cold fronts</a:t>
            </a:r>
            <a:endParaRPr/>
          </a:p>
          <a:p>
            <a:pPr>
              <a:buSzPct val="45000"/>
              <a:buFont typeface="StarSymbol"/>
              <a:buChar char=""/>
            </a:pPr>
            <a:r>
              <a:rPr lang="en-US" sz="3200">
                <a:latin typeface="Times New Roman"/>
              </a:rPr>
              <a:t>Think about taking a high tow under a post-coldfront overcast</a:t>
            </a:r>
            <a:endParaRPr/>
          </a:p>
          <a:p>
            <a:pPr lvl="1">
              <a:buSzPct val="75000"/>
              <a:buFont typeface="StarSymbol"/>
              <a:buChar char=""/>
            </a:pPr>
            <a:r>
              <a:rPr lang="en-US" sz="2800">
                <a:latin typeface="Times New Roman"/>
              </a:rPr>
              <a:t>Especially near the western edge of the “disc” of clouds</a:t>
            </a:r>
            <a:r>
              <a:rPr lang="en-US" sz="2800">
                <a:latin typeface="Times New Roman"/>
              </a:rPr>
              <a:t>
</a:t>
            </a:r>
            <a:r>
              <a:rPr lang="en-US" sz="2800">
                <a:latin typeface="Times New Roman"/>
              </a:rPr>
              <a:t>(developing and enlarging breaks between lines)</a:t>
            </a:r>
            <a:endParaRPr/>
          </a:p>
          <a:p>
            <a:pPr>
              <a:buSzPct val="45000"/>
              <a:buFont typeface="StarSymbol"/>
              <a:buChar char=""/>
            </a:pPr>
            <a:r>
              <a:rPr lang="en-US" sz="3200">
                <a:latin typeface="Times New Roman"/>
              </a:rPr>
              <a:t>Do avoid the “downwind” side of “streets”...</a:t>
            </a:r>
            <a:endParaRPr/>
          </a:p>
        </p:txBody>
      </p:sp>
    </p:spTree>
  </p:cSld>
</p:sld>
</file>

<file path=ppt/slides/slide9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8" name="TextShape 1"/>
          <p:cNvSpPr txBox="1"/>
          <p:nvPr/>
        </p:nvSpPr>
        <p:spPr>
          <a:xfrm>
            <a:off x="584640" y="470880"/>
            <a:ext cx="9071640" cy="5851800"/>
          </a:xfrm>
          <a:prstGeom prst="rect">
            <a:avLst/>
          </a:prstGeom>
          <a:noFill/>
          <a:ln>
            <a:noFill/>
          </a:ln>
        </p:spPr>
        <p:txBody>
          <a:bodyPr lIns="0" rIns="0" tIns="0" bIns="0" anchor="ctr"/>
          <a:p>
            <a:r>
              <a:rPr lang="en-US" sz="2600">
                <a:latin typeface="Times New Roman"/>
              </a:rPr>
              <a:t>FINI !!</a:t>
            </a:r>
            <a:endParaRPr/>
          </a:p>
          <a:p>
            <a:endParaRPr/>
          </a:p>
          <a:p>
            <a:r>
              <a:rPr lang="en-US" sz="2600">
                <a:latin typeface="Times New Roman"/>
              </a:rPr>
              <a:t>I hope that you have questions,</a:t>
            </a:r>
            <a:endParaRPr/>
          </a:p>
          <a:p>
            <a:r>
              <a:rPr lang="en-US" sz="2600">
                <a:latin typeface="Times New Roman"/>
              </a:rPr>
              <a:t>But I have few answers.</a:t>
            </a:r>
            <a:endParaRPr/>
          </a:p>
          <a:p>
            <a:r>
              <a:rPr lang="en-US" sz="2600">
                <a:latin typeface="Times New Roman"/>
              </a:rPr>
              <a:t>(I'm not an expert; I'm an explorer of knowledge)</a:t>
            </a:r>
            <a:endParaRPr/>
          </a:p>
          <a:p>
            <a:r>
              <a:rPr lang="en-US" sz="2600">
                <a:latin typeface="Times New Roman"/>
              </a:rPr>
              <a:t>I live at the margin of a vast universe of ignorance...</a:t>
            </a:r>
            <a:endParaRPr/>
          </a:p>
          <a:p>
            <a:endParaRPr/>
          </a:p>
          <a:p>
            <a:r>
              <a:rPr lang="en-US" sz="2600">
                <a:latin typeface="Times New Roman"/>
              </a:rPr>
              <a:t> </a:t>
            </a:r>
            <a:r>
              <a:rPr lang="en-US" sz="2600">
                <a:latin typeface="Times New Roman"/>
              </a:rPr>
              <a:t>dleroyj@gmail.com</a:t>
            </a:r>
            <a:r>
              <a:rPr lang="en-US" sz="2600">
                <a:latin typeface="Times New Roman"/>
              </a:rPr>
              <a:t> = soaring stuff</a:t>
            </a:r>
            <a:endParaRPr/>
          </a:p>
          <a:p>
            <a:endParaRPr/>
          </a:p>
          <a:p>
            <a:r>
              <a:rPr lang="en-US" sz="2600">
                <a:latin typeface="Times New Roman"/>
              </a:rPr>
              <a:t> </a:t>
            </a:r>
            <a:r>
              <a:rPr lang="en-US" sz="2600">
                <a:latin typeface="Times New Roman"/>
              </a:rPr>
              <a:t>johnson.danl@mayo.edu</a:t>
            </a:r>
            <a:r>
              <a:rPr lang="en-US" sz="2600">
                <a:latin typeface="Times New Roman"/>
              </a:rPr>
              <a:t> = work email</a:t>
            </a:r>
            <a:endParaRPr/>
          </a:p>
          <a:p>
            <a:endParaRPr/>
          </a:p>
          <a:p>
            <a:r>
              <a:rPr lang="en-US" sz="2600">
                <a:latin typeface="Times New Roman"/>
              </a:rPr>
              <a:t>At the convention: text 715-556-2319 </a:t>
            </a:r>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